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6" r:id="rId6"/>
    <p:sldId id="277" r:id="rId7"/>
    <p:sldId id="263" r:id="rId8"/>
    <p:sldId id="265" r:id="rId9"/>
    <p:sldId id="279" r:id="rId10"/>
    <p:sldId id="286" r:id="rId11"/>
    <p:sldId id="262" r:id="rId12"/>
    <p:sldId id="260" r:id="rId13"/>
    <p:sldId id="280" r:id="rId14"/>
    <p:sldId id="281" r:id="rId15"/>
    <p:sldId id="282" r:id="rId16"/>
    <p:sldId id="283" r:id="rId17"/>
    <p:sldId id="284" r:id="rId18"/>
    <p:sldId id="285" r:id="rId19"/>
    <p:sldId id="275" r:id="rId20"/>
  </p:sldIdLst>
  <p:sldSz cx="18288000" cy="10287000"/>
  <p:notesSz cx="6858000" cy="9144000"/>
  <p:embeddedFontLst>
    <p:embeddedFont>
      <p:font typeface="思源黑体 1 Bold" panose="02010600030101010101" charset="-122"/>
      <p:regular r:id="rId21"/>
    </p:embeddedFont>
    <p:embeddedFont>
      <p:font typeface="思源黑体 1 Light" panose="02010600030101010101" charset="-122"/>
      <p:regular r:id="rId22"/>
    </p:embeddedFont>
    <p:embeddedFont>
      <p:font typeface="微软雅黑" panose="020B0503020204020204" pitchFamily="34" charset="-122"/>
      <p:regular r:id="rId23"/>
      <p:bold r:id="rId24"/>
    </p:embeddedFont>
    <p:embeddedFont>
      <p:font typeface="Calibri" panose="020F0502020204030204" pitchFamily="34" charset="0"/>
      <p:regular r:id="rId25"/>
      <p:bold r:id="rId26"/>
      <p:italic r:id="rId27"/>
      <p:boldItalic r:id="rId28"/>
    </p:embeddedFont>
    <p:embeddedFont>
      <p:font typeface="Carmela Bold" panose="02010600030101010101" charset="-79"/>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7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94622" autoAdjust="0"/>
  </p:normalViewPr>
  <p:slideViewPr>
    <p:cSldViewPr>
      <p:cViewPr>
        <p:scale>
          <a:sx n="50" d="100"/>
          <a:sy n="50" d="100"/>
        </p:scale>
        <p:origin x="1080" y="19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5.xml"/><Relationship Id="rId7" Type="http://schemas.openxmlformats.org/officeDocument/2006/relationships/image" Target="../media/image3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1.sv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8.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7.xml"/><Relationship Id="rId5" Type="http://schemas.openxmlformats.org/officeDocument/2006/relationships/tags" Target="../tags/tag10.xml"/><Relationship Id="rId10" Type="http://schemas.openxmlformats.org/officeDocument/2006/relationships/image" Target="../media/image44.png"/><Relationship Id="rId4" Type="http://schemas.openxmlformats.org/officeDocument/2006/relationships/tags" Target="../tags/tag9.xml"/><Relationship Id="rId9" Type="http://schemas.openxmlformats.org/officeDocument/2006/relationships/image" Target="../media/image43.svg"/></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jpeg"/><Relationship Id="rId3" Type="http://schemas.openxmlformats.org/officeDocument/2006/relationships/image" Target="../media/image5.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0.png"/><Relationship Id="rId11" Type="http://schemas.openxmlformats.org/officeDocument/2006/relationships/image" Target="../media/image49.png"/><Relationship Id="rId5" Type="http://schemas.openxmlformats.org/officeDocument/2006/relationships/image" Target="../media/image8.png"/><Relationship Id="rId10" Type="http://schemas.openxmlformats.org/officeDocument/2006/relationships/image" Target="../media/image48.svg"/><Relationship Id="rId4" Type="http://schemas.openxmlformats.org/officeDocument/2006/relationships/image" Target="../media/image6.sv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5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tags" Target="../tags/tag16.xml"/><Relationship Id="rId7" Type="http://schemas.openxmlformats.org/officeDocument/2006/relationships/image" Target="../media/image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7.xml"/><Relationship Id="rId5" Type="http://schemas.openxmlformats.org/officeDocument/2006/relationships/tags" Target="../tags/tag18.xml"/><Relationship Id="rId10" Type="http://schemas.openxmlformats.org/officeDocument/2006/relationships/image" Target="../media/image54.png"/><Relationship Id="rId4" Type="http://schemas.openxmlformats.org/officeDocument/2006/relationships/tags" Target="../tags/tag17.xml"/><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5.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6.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7.png"/><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sp>
        <p:nvSpPr>
          <p:cNvPr id="3" name="Freeform 3"/>
          <p:cNvSpPr/>
          <p:nvPr/>
        </p:nvSpPr>
        <p:spPr>
          <a:xfrm rot="2700000">
            <a:off x="11005139" y="4122756"/>
            <a:ext cx="11215333" cy="11215333"/>
          </a:xfrm>
          <a:custGeom>
            <a:avLst/>
            <a:gdLst/>
            <a:ahLst/>
            <a:cxnLst/>
            <a:rect l="l" t="t" r="r" b="b"/>
            <a:pathLst>
              <a:path w="11215333" h="11215333">
                <a:moveTo>
                  <a:pt x="0" y="0"/>
                </a:moveTo>
                <a:lnTo>
                  <a:pt x="11215333" y="0"/>
                </a:lnTo>
                <a:lnTo>
                  <a:pt x="11215333" y="11215333"/>
                </a:lnTo>
                <a:lnTo>
                  <a:pt x="0" y="112153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015610" y="4518897"/>
            <a:ext cx="4645884" cy="4645884"/>
          </a:xfrm>
          <a:custGeom>
            <a:avLst/>
            <a:gdLst/>
            <a:ahLst/>
            <a:cxnLst/>
            <a:rect l="l" t="t" r="r" b="b"/>
            <a:pathLst>
              <a:path w="4645884" h="4645884">
                <a:moveTo>
                  <a:pt x="0" y="0"/>
                </a:moveTo>
                <a:lnTo>
                  <a:pt x="4645884" y="0"/>
                </a:lnTo>
                <a:lnTo>
                  <a:pt x="4645884" y="4645884"/>
                </a:lnTo>
                <a:lnTo>
                  <a:pt x="0" y="4645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682367" y="1766075"/>
            <a:ext cx="1273481" cy="1273481"/>
          </a:xfrm>
          <a:custGeom>
            <a:avLst/>
            <a:gdLst/>
            <a:ahLst/>
            <a:cxnLst/>
            <a:rect l="l" t="t" r="r" b="b"/>
            <a:pathLst>
              <a:path w="1273481" h="1273481">
                <a:moveTo>
                  <a:pt x="0" y="0"/>
                </a:moveTo>
                <a:lnTo>
                  <a:pt x="1273481" y="0"/>
                </a:lnTo>
                <a:lnTo>
                  <a:pt x="1273481" y="1273481"/>
                </a:lnTo>
                <a:lnTo>
                  <a:pt x="0" y="12734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522545" y="1564217"/>
            <a:ext cx="9006467" cy="6754851"/>
          </a:xfrm>
          <a:custGeom>
            <a:avLst/>
            <a:gdLst/>
            <a:ahLst/>
            <a:cxnLst/>
            <a:rect l="l" t="t" r="r" b="b"/>
            <a:pathLst>
              <a:path w="9006467" h="6754851">
                <a:moveTo>
                  <a:pt x="0" y="0"/>
                </a:moveTo>
                <a:lnTo>
                  <a:pt x="9006467" y="0"/>
                </a:lnTo>
                <a:lnTo>
                  <a:pt x="9006467" y="6754850"/>
                </a:lnTo>
                <a:lnTo>
                  <a:pt x="0" y="6754850"/>
                </a:lnTo>
                <a:lnTo>
                  <a:pt x="0" y="0"/>
                </a:lnTo>
                <a:close/>
              </a:path>
            </a:pathLst>
          </a:custGeom>
          <a:blipFill>
            <a:blip r:embed="rId8"/>
            <a:stretch>
              <a:fillRect/>
            </a:stretch>
          </a:blipFill>
        </p:spPr>
      </p:sp>
      <p:sp>
        <p:nvSpPr>
          <p:cNvPr id="7" name="TextBox 7"/>
          <p:cNvSpPr txBox="1"/>
          <p:nvPr/>
        </p:nvSpPr>
        <p:spPr>
          <a:xfrm>
            <a:off x="871121" y="5744761"/>
            <a:ext cx="7256513" cy="2279085"/>
          </a:xfrm>
          <a:prstGeom prst="rect">
            <a:avLst/>
          </a:prstGeom>
        </p:spPr>
        <p:txBody>
          <a:bodyPr wrap="square" lIns="0" tIns="0" rIns="0" bIns="0" rtlCol="0" anchor="t">
            <a:spAutoFit/>
          </a:bodyPr>
          <a:lstStyle/>
          <a:p>
            <a:pPr algn="ctr">
              <a:lnSpc>
                <a:spcPts val="3640"/>
              </a:lnSpc>
              <a:spcBef>
                <a:spcPct val="0"/>
              </a:spcBef>
            </a:pPr>
            <a:r>
              <a:rPr lang="zh-CN" altLang="en-US" sz="2600" dirty="0">
                <a:ea typeface="思源黑体 1 Bold"/>
              </a:rPr>
              <a:t>第一小组：</a:t>
            </a:r>
            <a:endParaRPr lang="en-US" altLang="zh-CN" sz="2600" dirty="0">
              <a:ea typeface="思源黑体 1 Bold"/>
            </a:endParaRPr>
          </a:p>
          <a:p>
            <a:pPr algn="ctr">
              <a:lnSpc>
                <a:spcPts val="3640"/>
              </a:lnSpc>
              <a:spcBef>
                <a:spcPct val="0"/>
              </a:spcBef>
            </a:pPr>
            <a:r>
              <a:rPr lang="en-US" altLang="zh-CN" sz="2600" dirty="0">
                <a:ea typeface="思源黑体 1 Bold"/>
              </a:rPr>
              <a:t>2150266 </a:t>
            </a:r>
            <a:r>
              <a:rPr lang="zh-CN" altLang="en-US" sz="2600" dirty="0">
                <a:ea typeface="思源黑体 1 Bold"/>
              </a:rPr>
              <a:t>时天逸 </a:t>
            </a:r>
            <a:r>
              <a:rPr lang="en-US" altLang="zh-CN" sz="2600" dirty="0">
                <a:ea typeface="思源黑体 1 Bold"/>
              </a:rPr>
              <a:t>2152590 </a:t>
            </a:r>
            <a:r>
              <a:rPr lang="zh-CN" altLang="en-US" sz="2600" dirty="0">
                <a:ea typeface="思源黑体 1 Bold"/>
              </a:rPr>
              <a:t>王琳 </a:t>
            </a:r>
            <a:r>
              <a:rPr lang="en-US" altLang="zh-CN" sz="2600" dirty="0">
                <a:ea typeface="思源黑体 1 Bold"/>
              </a:rPr>
              <a:t>2151396 </a:t>
            </a:r>
            <a:r>
              <a:rPr lang="zh-CN" altLang="en-US" sz="2600" dirty="0">
                <a:ea typeface="思源黑体 1 Bold"/>
              </a:rPr>
              <a:t>张靖凯 </a:t>
            </a:r>
            <a:r>
              <a:rPr lang="en-US" altLang="zh-CN" sz="2600" dirty="0">
                <a:ea typeface="思源黑体 1 Bold"/>
              </a:rPr>
              <a:t>2152034 </a:t>
            </a:r>
            <a:r>
              <a:rPr lang="zh-CN" altLang="en-US" sz="2600" dirty="0">
                <a:ea typeface="思源黑体 1 Bold"/>
              </a:rPr>
              <a:t>吴杭 </a:t>
            </a:r>
            <a:r>
              <a:rPr lang="en-US" altLang="zh-CN" sz="2600" dirty="0">
                <a:ea typeface="思源黑体 1 Bold"/>
              </a:rPr>
              <a:t>2150276 </a:t>
            </a:r>
            <a:r>
              <a:rPr lang="zh-CN" altLang="en-US" sz="2600" dirty="0">
                <a:ea typeface="思源黑体 1 Bold"/>
              </a:rPr>
              <a:t>沈卓成 </a:t>
            </a:r>
            <a:r>
              <a:rPr lang="en-US" altLang="zh-CN" sz="2600" dirty="0">
                <a:ea typeface="思源黑体 1 Bold"/>
              </a:rPr>
              <a:t>2154298 </a:t>
            </a:r>
            <a:r>
              <a:rPr lang="zh-CN" altLang="en-US" sz="2600" dirty="0">
                <a:ea typeface="思源黑体 1 Bold"/>
              </a:rPr>
              <a:t>王颖 </a:t>
            </a:r>
            <a:r>
              <a:rPr lang="en-US" altLang="zh-CN" sz="2600" dirty="0">
                <a:ea typeface="思源黑体 1 Bold"/>
              </a:rPr>
              <a:t>2154059 </a:t>
            </a:r>
            <a:r>
              <a:rPr lang="zh-CN" altLang="en-US" sz="2600" dirty="0">
                <a:ea typeface="思源黑体 1 Bold"/>
              </a:rPr>
              <a:t>樊佳怡 </a:t>
            </a:r>
            <a:r>
              <a:rPr lang="en-US" altLang="zh-CN" sz="2600" dirty="0">
                <a:ea typeface="思源黑体 1 Bold"/>
              </a:rPr>
              <a:t>2152216 </a:t>
            </a:r>
            <a:r>
              <a:rPr lang="zh-CN" altLang="en-US" sz="2600" dirty="0">
                <a:ea typeface="思源黑体 1 Bold"/>
              </a:rPr>
              <a:t>蒋钰萱 </a:t>
            </a:r>
            <a:r>
              <a:rPr lang="en-US" altLang="zh-CN" sz="2600" dirty="0">
                <a:ea typeface="思源黑体 1 Bold"/>
              </a:rPr>
              <a:t>2151641 </a:t>
            </a:r>
            <a:r>
              <a:rPr lang="zh-CN" altLang="en-US" sz="2600" dirty="0">
                <a:ea typeface="思源黑体 1 Bold"/>
              </a:rPr>
              <a:t>王佳垚 </a:t>
            </a:r>
            <a:r>
              <a:rPr lang="en-US" altLang="zh-CN" sz="2600" dirty="0">
                <a:ea typeface="思源黑体 1 Bold"/>
              </a:rPr>
              <a:t>2154016 </a:t>
            </a:r>
            <a:r>
              <a:rPr lang="zh-CN" altLang="en-US" sz="2600" dirty="0">
                <a:ea typeface="思源黑体 1 Bold"/>
              </a:rPr>
              <a:t>沙木哈尔</a:t>
            </a:r>
            <a:r>
              <a:rPr lang="en-US" altLang="zh-CN" sz="2600" dirty="0">
                <a:ea typeface="思源黑体 1 Bold"/>
              </a:rPr>
              <a:t>·</a:t>
            </a:r>
            <a:r>
              <a:rPr lang="zh-CN" altLang="en-US" sz="2600" dirty="0">
                <a:ea typeface="思源黑体 1 Bold"/>
              </a:rPr>
              <a:t>阿吾森 </a:t>
            </a:r>
            <a:endParaRPr lang="en-US" sz="2600" dirty="0">
              <a:ea typeface="思源黑体 1 Bold"/>
            </a:endParaRPr>
          </a:p>
        </p:txBody>
      </p:sp>
      <p:sp>
        <p:nvSpPr>
          <p:cNvPr id="8" name="TextBox 8"/>
          <p:cNvSpPr txBox="1"/>
          <p:nvPr/>
        </p:nvSpPr>
        <p:spPr>
          <a:xfrm>
            <a:off x="1028700" y="8843010"/>
            <a:ext cx="2533912" cy="504825"/>
          </a:xfrm>
          <a:prstGeom prst="rect">
            <a:avLst/>
          </a:prstGeom>
        </p:spPr>
        <p:txBody>
          <a:bodyPr lIns="0" tIns="0" rIns="0" bIns="0" rtlCol="0" anchor="t">
            <a:spAutoFit/>
          </a:bodyPr>
          <a:lstStyle/>
          <a:p>
            <a:pPr>
              <a:lnSpc>
                <a:spcPts val="4199"/>
              </a:lnSpc>
              <a:spcBef>
                <a:spcPct val="0"/>
              </a:spcBef>
            </a:pPr>
            <a:r>
              <a:rPr lang="en-US" sz="2999" spc="194" dirty="0">
                <a:solidFill>
                  <a:srgbClr val="707070"/>
                </a:solidFill>
                <a:latin typeface="Carmela Italics"/>
              </a:rPr>
              <a:t>202</a:t>
            </a:r>
            <a:r>
              <a:rPr lang="en-US" altLang="zh-CN" sz="2999" spc="194" dirty="0">
                <a:solidFill>
                  <a:srgbClr val="707070"/>
                </a:solidFill>
                <a:latin typeface="Carmela Italics"/>
              </a:rPr>
              <a:t>4</a:t>
            </a:r>
            <a:r>
              <a:rPr lang="en-US" sz="2999" spc="194" dirty="0">
                <a:solidFill>
                  <a:srgbClr val="707070"/>
                </a:solidFill>
                <a:latin typeface="Carmela Italics"/>
              </a:rPr>
              <a:t>/0</a:t>
            </a:r>
            <a:r>
              <a:rPr lang="en-US" altLang="zh-CN" sz="2999" spc="194" dirty="0">
                <a:solidFill>
                  <a:srgbClr val="707070"/>
                </a:solidFill>
                <a:latin typeface="Carmela Italics"/>
              </a:rPr>
              <a:t>1</a:t>
            </a:r>
            <a:r>
              <a:rPr lang="en-US" sz="2999" spc="194" dirty="0">
                <a:solidFill>
                  <a:srgbClr val="707070"/>
                </a:solidFill>
                <a:latin typeface="Carmela Italics"/>
              </a:rPr>
              <a:t>/</a:t>
            </a:r>
            <a:r>
              <a:rPr lang="en-US" altLang="zh-CN" sz="2999" spc="194" dirty="0">
                <a:solidFill>
                  <a:srgbClr val="707070"/>
                </a:solidFill>
                <a:latin typeface="Carmela Italics"/>
              </a:rPr>
              <a:t>03</a:t>
            </a:r>
            <a:endParaRPr lang="en-US" sz="2999" spc="194" dirty="0">
              <a:solidFill>
                <a:srgbClr val="707070"/>
              </a:solidFill>
              <a:latin typeface="Carmela Italics"/>
            </a:endParaRPr>
          </a:p>
        </p:txBody>
      </p:sp>
      <p:sp>
        <p:nvSpPr>
          <p:cNvPr id="9" name="Freeform 9"/>
          <p:cNvSpPr/>
          <p:nvPr/>
        </p:nvSpPr>
        <p:spPr>
          <a:xfrm rot="-4119703">
            <a:off x="568866" y="1332219"/>
            <a:ext cx="1373988" cy="1373988"/>
          </a:xfrm>
          <a:custGeom>
            <a:avLst/>
            <a:gdLst/>
            <a:ahLst/>
            <a:cxnLst/>
            <a:rect l="l" t="t" r="r" b="b"/>
            <a:pathLst>
              <a:path w="1373988" h="1373988">
                <a:moveTo>
                  <a:pt x="0" y="0"/>
                </a:moveTo>
                <a:lnTo>
                  <a:pt x="1373987" y="0"/>
                </a:lnTo>
                <a:lnTo>
                  <a:pt x="1373987" y="1373988"/>
                </a:lnTo>
                <a:lnTo>
                  <a:pt x="0" y="1373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365981" y="1642876"/>
            <a:ext cx="10835419" cy="3767534"/>
            <a:chOff x="-883625" y="-373456"/>
            <a:chExt cx="14447225" cy="5023378"/>
          </a:xfrm>
        </p:grpSpPr>
        <p:sp>
          <p:nvSpPr>
            <p:cNvPr id="11" name="TextBox 11"/>
            <p:cNvSpPr txBox="1"/>
            <p:nvPr/>
          </p:nvSpPr>
          <p:spPr>
            <a:xfrm>
              <a:off x="-504725" y="-373456"/>
              <a:ext cx="10820400" cy="2651125"/>
            </a:xfrm>
            <a:prstGeom prst="rect">
              <a:avLst/>
            </a:prstGeom>
          </p:spPr>
          <p:txBody>
            <a:bodyPr lIns="0" tIns="0" rIns="0" bIns="0" rtlCol="0" anchor="t">
              <a:spAutoFit/>
            </a:bodyPr>
            <a:lstStyle/>
            <a:p>
              <a:pPr>
                <a:lnSpc>
                  <a:spcPts val="15600"/>
                </a:lnSpc>
              </a:pPr>
              <a:r>
                <a:rPr lang="en-US" altLang="zh-CN" sz="13000" b="1" dirty="0" err="1">
                  <a:solidFill>
                    <a:schemeClr val="tx2"/>
                  </a:solidFill>
                  <a:ea typeface="思源黑体 1 Bold"/>
                </a:rPr>
                <a:t>JiCode</a:t>
              </a:r>
              <a:endParaRPr lang="en-US" sz="13000" b="1" dirty="0">
                <a:solidFill>
                  <a:schemeClr val="tx2"/>
                </a:solidFill>
                <a:ea typeface="思源黑体 1 Bold"/>
              </a:endParaRPr>
            </a:p>
          </p:txBody>
        </p:sp>
        <p:sp>
          <p:nvSpPr>
            <p:cNvPr id="12" name="TextBox 12"/>
            <p:cNvSpPr txBox="1"/>
            <p:nvPr/>
          </p:nvSpPr>
          <p:spPr>
            <a:xfrm>
              <a:off x="-883625" y="2654076"/>
              <a:ext cx="14447225" cy="1995846"/>
            </a:xfrm>
            <a:prstGeom prst="rect">
              <a:avLst/>
            </a:prstGeom>
          </p:spPr>
          <p:txBody>
            <a:bodyPr wrap="square" lIns="0" tIns="0" rIns="0" bIns="0" rtlCol="0" anchor="t">
              <a:spAutoFit/>
            </a:bodyPr>
            <a:lstStyle/>
            <a:p>
              <a:pPr>
                <a:lnSpc>
                  <a:spcPts val="12056"/>
                </a:lnSpc>
              </a:pPr>
              <a:r>
                <a:rPr lang="zh-CN" altLang="en-US" sz="10047" dirty="0">
                  <a:solidFill>
                    <a:srgbClr val="3B71E4"/>
                  </a:solidFill>
                  <a:ea typeface="思源黑体 1 Bold"/>
                </a:rPr>
                <a:t>敏捷开发管理工具</a:t>
              </a:r>
              <a:endParaRPr lang="en-US" sz="10047" dirty="0">
                <a:solidFill>
                  <a:srgbClr val="3B71E4"/>
                </a:solidFill>
                <a:ea typeface="思源黑体 1 Bold"/>
              </a:endParaRPr>
            </a:p>
          </p:txBody>
        </p:sp>
      </p:grpSp>
      <p:sp>
        <p:nvSpPr>
          <p:cNvPr id="14" name="Freeform 14"/>
          <p:cNvSpPr/>
          <p:nvPr/>
        </p:nvSpPr>
        <p:spPr>
          <a:xfrm rot="-4165209">
            <a:off x="16996364" y="866398"/>
            <a:ext cx="525872" cy="525872"/>
          </a:xfrm>
          <a:custGeom>
            <a:avLst/>
            <a:gdLst/>
            <a:ahLst/>
            <a:cxnLst/>
            <a:rect l="l" t="t" r="r" b="b"/>
            <a:pathLst>
              <a:path w="525872" h="525872">
                <a:moveTo>
                  <a:pt x="0" y="0"/>
                </a:moveTo>
                <a:lnTo>
                  <a:pt x="525872" y="0"/>
                </a:lnTo>
                <a:lnTo>
                  <a:pt x="525872" y="525872"/>
                </a:lnTo>
                <a:lnTo>
                  <a:pt x="0" y="5258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rot="-9014249">
            <a:off x="8301580" y="8208715"/>
            <a:ext cx="624421" cy="624421"/>
          </a:xfrm>
          <a:custGeom>
            <a:avLst/>
            <a:gdLst/>
            <a:ahLst/>
            <a:cxnLst/>
            <a:rect l="l" t="t" r="r" b="b"/>
            <a:pathLst>
              <a:path w="624421" h="624421">
                <a:moveTo>
                  <a:pt x="0" y="0"/>
                </a:moveTo>
                <a:lnTo>
                  <a:pt x="624421" y="0"/>
                </a:lnTo>
                <a:lnTo>
                  <a:pt x="624421" y="624422"/>
                </a:lnTo>
                <a:lnTo>
                  <a:pt x="0" y="6244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57" name="Group 21">
            <a:extLst>
              <a:ext uri="{FF2B5EF4-FFF2-40B4-BE49-F238E27FC236}">
                <a16:creationId xmlns:a16="http://schemas.microsoft.com/office/drawing/2014/main" id="{3501529C-E4DB-B6C5-56DA-32424A38BC54}"/>
              </a:ext>
            </a:extLst>
          </p:cNvPr>
          <p:cNvGrpSpPr/>
          <p:nvPr/>
        </p:nvGrpSpPr>
        <p:grpSpPr>
          <a:xfrm>
            <a:off x="277264" y="319113"/>
            <a:ext cx="5466207" cy="890103"/>
            <a:chOff x="0" y="0"/>
            <a:chExt cx="7288275" cy="1186803"/>
          </a:xfrm>
        </p:grpSpPr>
        <p:sp>
          <p:nvSpPr>
            <p:cNvPr id="58" name="Freeform 22">
              <a:extLst>
                <a:ext uri="{FF2B5EF4-FFF2-40B4-BE49-F238E27FC236}">
                  <a16:creationId xmlns:a16="http://schemas.microsoft.com/office/drawing/2014/main" id="{65A9FF6B-5B3F-DA28-F13C-39480F92A6B8}"/>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5"/>
              <a:stretch>
                <a:fillRect/>
              </a:stretch>
            </a:blipFill>
          </p:spPr>
        </p:sp>
        <p:sp>
          <p:nvSpPr>
            <p:cNvPr id="59" name="TextBox 23">
              <a:extLst>
                <a:ext uri="{FF2B5EF4-FFF2-40B4-BE49-F238E27FC236}">
                  <a16:creationId xmlns:a16="http://schemas.microsoft.com/office/drawing/2014/main" id="{742C0B47-3F01-053F-75DF-DB7681E252FD}"/>
                </a:ext>
              </a:extLst>
            </p:cNvPr>
            <p:cNvSpPr txBox="1"/>
            <p:nvPr/>
          </p:nvSpPr>
          <p:spPr>
            <a:xfrm>
              <a:off x="343499" y="107875"/>
              <a:ext cx="6944776" cy="1078928"/>
            </a:xfrm>
            <a:prstGeom prst="rect">
              <a:avLst/>
            </a:prstGeom>
          </p:spPr>
          <p:txBody>
            <a:bodyPr lIns="0" tIns="0" rIns="0" bIns="0" rtlCol="0" anchor="t">
              <a:spAutoFit/>
            </a:bodyPr>
            <a:lstStyle/>
            <a:p>
              <a:pPr>
                <a:lnSpc>
                  <a:spcPts val="6720"/>
                </a:lnSpc>
                <a:spcBef>
                  <a:spcPct val="0"/>
                </a:spcBef>
              </a:pPr>
              <a:r>
                <a:rPr lang="en-US" sz="5400" b="1" dirty="0" err="1">
                  <a:solidFill>
                    <a:srgbClr val="3B71E4"/>
                  </a:solidFill>
                  <a:latin typeface="微软雅黑" panose="020B0503020204020204" pitchFamily="34" charset="-122"/>
                  <a:ea typeface="微软雅黑" panose="020B0503020204020204" pitchFamily="34" charset="-122"/>
                </a:rPr>
                <a:t>架构思想</a:t>
              </a:r>
              <a:endParaRPr lang="en-US" sz="5400" b="1" dirty="0">
                <a:solidFill>
                  <a:srgbClr val="3B71E4"/>
                </a:solidFill>
                <a:latin typeface="微软雅黑" panose="020B0503020204020204" pitchFamily="34" charset="-122"/>
                <a:ea typeface="微软雅黑" panose="020B0503020204020204" pitchFamily="34" charset="-122"/>
              </a:endParaRPr>
            </a:p>
          </p:txBody>
        </p:sp>
      </p:grpSp>
      <p:grpSp>
        <p:nvGrpSpPr>
          <p:cNvPr id="61" name="Group 46">
            <a:extLst>
              <a:ext uri="{FF2B5EF4-FFF2-40B4-BE49-F238E27FC236}">
                <a16:creationId xmlns:a16="http://schemas.microsoft.com/office/drawing/2014/main" id="{00669EFD-D89F-7A97-E50E-602DBE833C4C}"/>
              </a:ext>
            </a:extLst>
          </p:cNvPr>
          <p:cNvGrpSpPr/>
          <p:nvPr/>
        </p:nvGrpSpPr>
        <p:grpSpPr>
          <a:xfrm>
            <a:off x="1219200" y="8343870"/>
            <a:ext cx="3081655" cy="1163954"/>
            <a:chOff x="0" y="6457651"/>
            <a:chExt cx="4108874" cy="1779601"/>
          </a:xfrm>
        </p:grpSpPr>
        <p:grpSp>
          <p:nvGrpSpPr>
            <p:cNvPr id="62" name="Group 47">
              <a:extLst>
                <a:ext uri="{FF2B5EF4-FFF2-40B4-BE49-F238E27FC236}">
                  <a16:creationId xmlns:a16="http://schemas.microsoft.com/office/drawing/2014/main" id="{0C483096-829C-CE45-D29C-167D52D856E8}"/>
                </a:ext>
              </a:extLst>
            </p:cNvPr>
            <p:cNvGrpSpPr/>
            <p:nvPr/>
          </p:nvGrpSpPr>
          <p:grpSpPr>
            <a:xfrm>
              <a:off x="0" y="6457651"/>
              <a:ext cx="4108874" cy="1779601"/>
              <a:chOff x="0" y="847829"/>
              <a:chExt cx="1305759" cy="565539"/>
            </a:xfrm>
          </p:grpSpPr>
          <p:sp>
            <p:nvSpPr>
              <p:cNvPr id="66" name="Freeform 48">
                <a:extLst>
                  <a:ext uri="{FF2B5EF4-FFF2-40B4-BE49-F238E27FC236}">
                    <a16:creationId xmlns:a16="http://schemas.microsoft.com/office/drawing/2014/main" id="{27138DD1-8887-C84F-6C95-CB66D8E80008}"/>
                  </a:ext>
                </a:extLst>
              </p:cNvPr>
              <p:cNvSpPr/>
              <p:nvPr/>
            </p:nvSpPr>
            <p:spPr>
              <a:xfrm>
                <a:off x="0" y="847829"/>
                <a:ext cx="1305759" cy="565539"/>
              </a:xfrm>
              <a:custGeom>
                <a:avLst/>
                <a:gdLst/>
                <a:ahLst/>
                <a:cxnLst/>
                <a:rect l="l" t="t" r="r" b="b"/>
                <a:pathLst>
                  <a:path w="1305883" h="1413363">
                    <a:moveTo>
                      <a:pt x="1181423" y="1413362"/>
                    </a:moveTo>
                    <a:lnTo>
                      <a:pt x="124460" y="1413362"/>
                    </a:lnTo>
                    <a:cubicBezTo>
                      <a:pt x="55880" y="1413362"/>
                      <a:pt x="0" y="1357483"/>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63" name="Group 49">
              <a:extLst>
                <a:ext uri="{FF2B5EF4-FFF2-40B4-BE49-F238E27FC236}">
                  <a16:creationId xmlns:a16="http://schemas.microsoft.com/office/drawing/2014/main" id="{74824334-4A99-C91E-64A5-B9353BB27429}"/>
                </a:ext>
              </a:extLst>
            </p:cNvPr>
            <p:cNvGrpSpPr/>
            <p:nvPr/>
          </p:nvGrpSpPr>
          <p:grpSpPr>
            <a:xfrm>
              <a:off x="0" y="6708180"/>
              <a:ext cx="4108874" cy="1316499"/>
              <a:chOff x="0" y="2131792"/>
              <a:chExt cx="1305759" cy="418370"/>
            </a:xfrm>
          </p:grpSpPr>
          <p:sp>
            <p:nvSpPr>
              <p:cNvPr id="65" name="Freeform 50">
                <a:extLst>
                  <a:ext uri="{FF2B5EF4-FFF2-40B4-BE49-F238E27FC236}">
                    <a16:creationId xmlns:a16="http://schemas.microsoft.com/office/drawing/2014/main" id="{E2D06AAB-40B9-B9A3-B745-11B012CA4650}"/>
                  </a:ext>
                </a:extLst>
              </p:cNvPr>
              <p:cNvSpPr/>
              <p:nvPr/>
            </p:nvSpPr>
            <p:spPr>
              <a:xfrm>
                <a:off x="0" y="2131792"/>
                <a:ext cx="1305759" cy="418370"/>
              </a:xfrm>
              <a:custGeom>
                <a:avLst/>
                <a:gdLst/>
                <a:ahLst/>
                <a:cxnLst/>
                <a:rect l="l" t="t" r="r" b="b"/>
                <a:pathLst>
                  <a:path w="1305883" h="2550285">
                    <a:moveTo>
                      <a:pt x="1181423" y="2550285"/>
                    </a:moveTo>
                    <a:lnTo>
                      <a:pt x="124460" y="2550285"/>
                    </a:lnTo>
                    <a:cubicBezTo>
                      <a:pt x="55880" y="2550285"/>
                      <a:pt x="0" y="2494405"/>
                      <a:pt x="0" y="2425825"/>
                    </a:cubicBezTo>
                    <a:lnTo>
                      <a:pt x="0" y="124460"/>
                    </a:lnTo>
                    <a:cubicBezTo>
                      <a:pt x="0" y="55880"/>
                      <a:pt x="55880" y="0"/>
                      <a:pt x="124460" y="0"/>
                    </a:cubicBezTo>
                    <a:lnTo>
                      <a:pt x="1181423" y="0"/>
                    </a:lnTo>
                    <a:cubicBezTo>
                      <a:pt x="1250003" y="0"/>
                      <a:pt x="1305883" y="55880"/>
                      <a:pt x="1305883" y="124460"/>
                    </a:cubicBezTo>
                    <a:lnTo>
                      <a:pt x="1305883" y="2425825"/>
                    </a:lnTo>
                    <a:cubicBezTo>
                      <a:pt x="1305883" y="2494405"/>
                      <a:pt x="1250003" y="2550285"/>
                      <a:pt x="1181423" y="2550285"/>
                    </a:cubicBezTo>
                    <a:close/>
                  </a:path>
                </a:pathLst>
              </a:custGeom>
              <a:solidFill>
                <a:srgbClr val="FFFFFF"/>
              </a:solidFill>
            </p:spPr>
          </p:sp>
        </p:grpSp>
        <p:sp>
          <p:nvSpPr>
            <p:cNvPr id="64" name="TextBox 52">
              <a:extLst>
                <a:ext uri="{FF2B5EF4-FFF2-40B4-BE49-F238E27FC236}">
                  <a16:creationId xmlns:a16="http://schemas.microsoft.com/office/drawing/2014/main" id="{643B01D1-9720-C89A-D085-F1D0F6B9DCE3}"/>
                </a:ext>
              </a:extLst>
            </p:cNvPr>
            <p:cNvSpPr txBox="1"/>
            <p:nvPr/>
          </p:nvSpPr>
          <p:spPr>
            <a:xfrm>
              <a:off x="333742" y="6953566"/>
              <a:ext cx="3441780" cy="767957"/>
            </a:xfrm>
            <a:prstGeom prst="rect">
              <a:avLst/>
            </a:prstGeom>
          </p:spPr>
          <p:txBody>
            <a:bodyPr lIns="0" tIns="0" rIns="0" bIns="0" rtlCol="0" anchor="t">
              <a:spAutoFit/>
            </a:bodyPr>
            <a:lstStyle/>
            <a:p>
              <a:pPr algn="ctr">
                <a:lnSpc>
                  <a:spcPts val="3920"/>
                </a:lnSpc>
                <a:spcBef>
                  <a:spcPct val="0"/>
                </a:spcBef>
              </a:pPr>
              <a:r>
                <a:rPr lang="zh-CN" altLang="en-US" sz="2800">
                  <a:solidFill>
                    <a:srgbClr val="3B71E4"/>
                  </a:solidFill>
                  <a:latin typeface="思源黑体 1 Bold" panose="020B0800000000000000" charset="-122"/>
                  <a:ea typeface="思源黑体 1 Bold" panose="020B0800000000000000" charset="-122"/>
                </a:rPr>
                <a:t>调停者模式</a:t>
              </a:r>
            </a:p>
          </p:txBody>
        </p:sp>
      </p:grpSp>
      <p:pic>
        <p:nvPicPr>
          <p:cNvPr id="67" name="图片 66">
            <a:extLst>
              <a:ext uri="{FF2B5EF4-FFF2-40B4-BE49-F238E27FC236}">
                <a16:creationId xmlns:a16="http://schemas.microsoft.com/office/drawing/2014/main" id="{939DBC96-8916-98A2-5776-D9CA0B88C896}"/>
              </a:ext>
            </a:extLst>
          </p:cNvPr>
          <p:cNvPicPr>
            <a:picLocks noChangeAspect="1"/>
          </p:cNvPicPr>
          <p:nvPr/>
        </p:nvPicPr>
        <p:blipFill>
          <a:blip r:embed="rId6"/>
          <a:stretch>
            <a:fillRect/>
          </a:stretch>
        </p:blipFill>
        <p:spPr>
          <a:xfrm>
            <a:off x="8001000" y="1209675"/>
            <a:ext cx="10037445" cy="6590665"/>
          </a:xfrm>
          <a:prstGeom prst="rect">
            <a:avLst/>
          </a:prstGeom>
          <a:effectLst>
            <a:outerShdw blurRad="88900" dist="76200" dir="2700000" algn="tl" rotWithShape="0">
              <a:prstClr val="black">
                <a:alpha val="40000"/>
              </a:prstClr>
            </a:outerShdw>
          </a:effectLst>
        </p:spPr>
      </p:pic>
      <p:pic>
        <p:nvPicPr>
          <p:cNvPr id="68" name="图片 67">
            <a:extLst>
              <a:ext uri="{FF2B5EF4-FFF2-40B4-BE49-F238E27FC236}">
                <a16:creationId xmlns:a16="http://schemas.microsoft.com/office/drawing/2014/main" id="{17A65B3D-FD02-4C8D-35A5-1572707EF595}"/>
              </a:ext>
            </a:extLst>
          </p:cNvPr>
          <p:cNvPicPr>
            <a:picLocks noChangeAspect="1"/>
          </p:cNvPicPr>
          <p:nvPr/>
        </p:nvPicPr>
        <p:blipFill>
          <a:blip r:embed="rId7"/>
          <a:stretch>
            <a:fillRect/>
          </a:stretch>
        </p:blipFill>
        <p:spPr>
          <a:xfrm>
            <a:off x="228600" y="1790700"/>
            <a:ext cx="7266305" cy="5820410"/>
          </a:xfrm>
          <a:prstGeom prst="rect">
            <a:avLst/>
          </a:prstGeom>
          <a:effectLst>
            <a:outerShdw blurRad="88900" dist="76200" dir="2700000" algn="tl" rotWithShape="0">
              <a:prstClr val="black">
                <a:alpha val="40000"/>
              </a:prstClr>
            </a:outerShdw>
          </a:effectLst>
        </p:spPr>
      </p:pic>
      <p:sp>
        <p:nvSpPr>
          <p:cNvPr id="69" name="TextBox 29">
            <a:extLst>
              <a:ext uri="{FF2B5EF4-FFF2-40B4-BE49-F238E27FC236}">
                <a16:creationId xmlns:a16="http://schemas.microsoft.com/office/drawing/2014/main" id="{8AABF9ED-DDBA-CB2C-A629-8E32530A6B8E}"/>
              </a:ext>
            </a:extLst>
          </p:cNvPr>
          <p:cNvSpPr txBox="1"/>
          <p:nvPr>
            <p:custDataLst>
              <p:tags r:id="rId1"/>
            </p:custDataLst>
          </p:nvPr>
        </p:nvSpPr>
        <p:spPr>
          <a:xfrm>
            <a:off x="4572000" y="8133715"/>
            <a:ext cx="13187045" cy="1689735"/>
          </a:xfrm>
          <a:prstGeom prst="rect">
            <a:avLst/>
          </a:prstGeom>
        </p:spPr>
        <p:txBody>
          <a:bodyPr wrap="square" lIns="0" tIns="0" rIns="0" bIns="0" rtlCol="0" anchor="t">
            <a:noAutofit/>
          </a:bodyPr>
          <a:lstStyle/>
          <a:p>
            <a:pPr marL="342900" indent="-342900">
              <a:lnSpc>
                <a:spcPct val="150000"/>
              </a:lnSpc>
              <a:spcBef>
                <a:spcPct val="0"/>
              </a:spcBef>
              <a:buFont typeface="Arial" panose="020B0604020202020204" pitchFamily="34" charset="0"/>
              <a:buChar char="•"/>
            </a:pPr>
            <a:r>
              <a:rPr sz="2400" spc="256">
                <a:solidFill>
                  <a:srgbClr val="494949"/>
                </a:solidFill>
                <a:ea typeface="思源黑体 1 Bold" panose="020B0800000000000000" charset="-122"/>
                <a:sym typeface="+mn-ea"/>
              </a:rPr>
              <a:t>仓储（Repository）是一个用于封装对数据库（或任何其他持久化存储）的操作的层。仓储的目的是提供一种与领域模型（Domain Model）紧密相连的数据访问方式，同时隐藏数据访问的细节，使得领域逻辑与数据存储的物理实现解耦。</a:t>
            </a:r>
          </a:p>
        </p:txBody>
      </p:sp>
      <p:grpSp>
        <p:nvGrpSpPr>
          <p:cNvPr id="70" name="组合 69">
            <a:extLst>
              <a:ext uri="{FF2B5EF4-FFF2-40B4-BE49-F238E27FC236}">
                <a16:creationId xmlns:a16="http://schemas.microsoft.com/office/drawing/2014/main" id="{36E13C33-281E-8208-AC26-DE0BCCA91639}"/>
              </a:ext>
            </a:extLst>
          </p:cNvPr>
          <p:cNvGrpSpPr/>
          <p:nvPr/>
        </p:nvGrpSpPr>
        <p:grpSpPr>
          <a:xfrm>
            <a:off x="6720840" y="3086100"/>
            <a:ext cx="2644140" cy="1069340"/>
            <a:chOff x="10858" y="5415"/>
            <a:chExt cx="3543" cy="1684"/>
          </a:xfrm>
        </p:grpSpPr>
        <p:sp>
          <p:nvSpPr>
            <p:cNvPr id="71" name="Freeform 46">
              <a:extLst>
                <a:ext uri="{FF2B5EF4-FFF2-40B4-BE49-F238E27FC236}">
                  <a16:creationId xmlns:a16="http://schemas.microsoft.com/office/drawing/2014/main" id="{BA14EAB6-57DF-D314-1B84-3B284F9FD201}"/>
                </a:ext>
              </a:extLst>
            </p:cNvPr>
            <p:cNvSpPr/>
            <p:nvPr>
              <p:custDataLst>
                <p:tags r:id="rId2"/>
              </p:custDataLst>
            </p:nvPr>
          </p:nvSpPr>
          <p:spPr>
            <a:xfrm>
              <a:off x="10858" y="5415"/>
              <a:ext cx="3543" cy="1684"/>
            </a:xfrm>
            <a:custGeom>
              <a:avLst/>
              <a:gdLst/>
              <a:ahLst/>
              <a:cxnLst/>
              <a:rect l="l" t="t" r="r" b="b"/>
              <a:pathLst>
                <a:path w="2594566" h="816109">
                  <a:moveTo>
                    <a:pt x="0" y="0"/>
                  </a:moveTo>
                  <a:lnTo>
                    <a:pt x="2594566" y="0"/>
                  </a:lnTo>
                  <a:lnTo>
                    <a:pt x="2594566" y="816109"/>
                  </a:lnTo>
                  <a:lnTo>
                    <a:pt x="0" y="816109"/>
                  </a:lnTo>
                  <a:lnTo>
                    <a:pt x="0" y="0"/>
                  </a:lnTo>
                  <a:close/>
                </a:path>
              </a:pathLst>
            </a:custGeom>
            <a:blipFill>
              <a:blip r:embed="rId8">
                <a:alphaModFix amt="97000"/>
                <a:extLst>
                  <a:ext uri="{96DAC541-7B7A-43D3-8B79-37D633B846F1}">
                    <asvg:svgBlip xmlns:asvg="http://schemas.microsoft.com/office/drawing/2016/SVG/main" r:embed="rId9"/>
                  </a:ext>
                </a:extLst>
              </a:blip>
              <a:stretch>
                <a:fillRect/>
              </a:stretch>
            </a:blipFill>
          </p:spPr>
        </p:sp>
        <p:sp>
          <p:nvSpPr>
            <p:cNvPr id="72" name="TextBox 48">
              <a:extLst>
                <a:ext uri="{FF2B5EF4-FFF2-40B4-BE49-F238E27FC236}">
                  <a16:creationId xmlns:a16="http://schemas.microsoft.com/office/drawing/2014/main" id="{FF4C5A67-8525-C230-FE3D-8D5112AC3F87}"/>
                </a:ext>
              </a:extLst>
            </p:cNvPr>
            <p:cNvSpPr txBox="1"/>
            <p:nvPr>
              <p:custDataLst>
                <p:tags r:id="rId3"/>
              </p:custDataLst>
            </p:nvPr>
          </p:nvSpPr>
          <p:spPr>
            <a:xfrm>
              <a:off x="11400" y="5635"/>
              <a:ext cx="2414" cy="1244"/>
            </a:xfrm>
            <a:prstGeom prst="rect">
              <a:avLst/>
            </a:prstGeom>
          </p:spPr>
          <p:txBody>
            <a:bodyPr lIns="0" tIns="0" rIns="0" bIns="0" rtlCol="0" anchor="t">
              <a:spAutoFit/>
            </a:bodyPr>
            <a:lstStyle/>
            <a:p>
              <a:pPr marL="0" lvl="0" indent="0" algn="ctr">
                <a:lnSpc>
                  <a:spcPts val="3080"/>
                </a:lnSpc>
                <a:spcBef>
                  <a:spcPct val="0"/>
                </a:spcBef>
              </a:pPr>
              <a:r>
                <a:rPr lang="zh-CN" altLang="en-US" sz="2200" b="1" u="none">
                  <a:solidFill>
                    <a:srgbClr val="494949"/>
                  </a:solidFill>
                  <a:ea typeface="思源黑体 1"/>
                </a:rPr>
                <a:t>使用</a:t>
              </a:r>
            </a:p>
            <a:p>
              <a:pPr marL="0" lvl="0" indent="0" algn="ctr">
                <a:lnSpc>
                  <a:spcPts val="3080"/>
                </a:lnSpc>
                <a:spcBef>
                  <a:spcPct val="0"/>
                </a:spcBef>
              </a:pPr>
              <a:r>
                <a:rPr lang="zh-CN" altLang="en-US" sz="2200" b="1" u="none">
                  <a:solidFill>
                    <a:srgbClr val="494949"/>
                  </a:solidFill>
                  <a:ea typeface="思源黑体 1"/>
                </a:rPr>
                <a:t>调停者模式后：</a:t>
              </a:r>
            </a:p>
          </p:txBody>
        </p:sp>
      </p:grpSp>
    </p:spTree>
    <p:extLst>
      <p:ext uri="{BB962C8B-B14F-4D97-AF65-F5344CB8AC3E}">
        <p14:creationId xmlns:p14="http://schemas.microsoft.com/office/powerpoint/2010/main" val="3503926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8" name="Group 2">
            <a:extLst>
              <a:ext uri="{FF2B5EF4-FFF2-40B4-BE49-F238E27FC236}">
                <a16:creationId xmlns:a16="http://schemas.microsoft.com/office/drawing/2014/main" id="{8A6FF6DF-3F95-7659-F751-C25580E87747}"/>
              </a:ext>
            </a:extLst>
          </p:cNvPr>
          <p:cNvGrpSpPr/>
          <p:nvPr/>
        </p:nvGrpSpPr>
        <p:grpSpPr>
          <a:xfrm>
            <a:off x="381000" y="202565"/>
            <a:ext cx="5500842" cy="1055952"/>
            <a:chOff x="0" y="0"/>
            <a:chExt cx="7334455" cy="1407935"/>
          </a:xfrm>
        </p:grpSpPr>
        <p:sp>
          <p:nvSpPr>
            <p:cNvPr id="29" name="Freeform 3">
              <a:extLst>
                <a:ext uri="{FF2B5EF4-FFF2-40B4-BE49-F238E27FC236}">
                  <a16:creationId xmlns:a16="http://schemas.microsoft.com/office/drawing/2014/main" id="{E44E19BA-390B-857B-C7EA-F32CFDB74EA7}"/>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7"/>
              <a:stretch>
                <a:fillRect/>
              </a:stretch>
            </a:blipFill>
          </p:spPr>
        </p:sp>
        <p:sp>
          <p:nvSpPr>
            <p:cNvPr id="30" name="TextBox 4">
              <a:extLst>
                <a:ext uri="{FF2B5EF4-FFF2-40B4-BE49-F238E27FC236}">
                  <a16:creationId xmlns:a16="http://schemas.microsoft.com/office/drawing/2014/main" id="{2719AF47-E458-E830-ACFE-05B30831084A}"/>
                </a:ext>
              </a:extLst>
            </p:cNvPr>
            <p:cNvSpPr txBox="1"/>
            <p:nvPr/>
          </p:nvSpPr>
          <p:spPr>
            <a:xfrm>
              <a:off x="389679" y="329008"/>
              <a:ext cx="6944776" cy="1078927"/>
            </a:xfrm>
            <a:prstGeom prst="rect">
              <a:avLst/>
            </a:prstGeom>
          </p:spPr>
          <p:txBody>
            <a:bodyPr lIns="0" tIns="0" rIns="0" bIns="0" rtlCol="0" anchor="t">
              <a:spAutoFit/>
            </a:bodyPr>
            <a:lstStyle/>
            <a:p>
              <a:pPr>
                <a:lnSpc>
                  <a:spcPts val="6720"/>
                </a:lnSpc>
                <a:spcBef>
                  <a:spcPct val="0"/>
                </a:spcBef>
              </a:pPr>
              <a:r>
                <a:rPr lang="zh-CN" altLang="en-US" sz="5400" b="1" dirty="0">
                  <a:solidFill>
                    <a:srgbClr val="3B71E4"/>
                  </a:solidFill>
                  <a:latin typeface="微软雅黑" panose="020B0503020204020204" pitchFamily="34" charset="-122"/>
                  <a:ea typeface="微软雅黑" panose="020B0503020204020204" pitchFamily="34" charset="-122"/>
                </a:rPr>
                <a:t>脏标记模式</a:t>
              </a:r>
            </a:p>
          </p:txBody>
        </p:sp>
      </p:grpSp>
      <p:sp>
        <p:nvSpPr>
          <p:cNvPr id="31" name="Freeform 57">
            <a:extLst>
              <a:ext uri="{FF2B5EF4-FFF2-40B4-BE49-F238E27FC236}">
                <a16:creationId xmlns:a16="http://schemas.microsoft.com/office/drawing/2014/main" id="{9AD0972C-743B-E438-EB9B-4F7BA8F444AD}"/>
              </a:ext>
            </a:extLst>
          </p:cNvPr>
          <p:cNvSpPr/>
          <p:nvPr/>
        </p:nvSpPr>
        <p:spPr>
          <a:xfrm rot="-6792750">
            <a:off x="-1176948" y="6956981"/>
            <a:ext cx="5912242" cy="4964595"/>
          </a:xfrm>
          <a:custGeom>
            <a:avLst/>
            <a:gdLst/>
            <a:ahLst/>
            <a:cxnLst/>
            <a:rect l="l" t="t" r="r" b="b"/>
            <a:pathLst>
              <a:path w="5912242" h="4964595">
                <a:moveTo>
                  <a:pt x="0" y="0"/>
                </a:moveTo>
                <a:lnTo>
                  <a:pt x="5912242" y="0"/>
                </a:lnTo>
                <a:lnTo>
                  <a:pt x="5912242" y="4964595"/>
                </a:lnTo>
                <a:lnTo>
                  <a:pt x="0" y="4964595"/>
                </a:lnTo>
                <a:lnTo>
                  <a:pt x="0" y="0"/>
                </a:lnTo>
                <a:close/>
              </a:path>
            </a:pathLst>
          </a:custGeom>
          <a:blipFill>
            <a:blip r:embed="rId8">
              <a:extLst>
                <a:ext uri="{96DAC541-7B7A-43D3-8B79-37D633B846F1}">
                  <asvg:svgBlip xmlns:asvg="http://schemas.microsoft.com/office/drawing/2016/SVG/main" r:embed="rId9"/>
                </a:ext>
              </a:extLst>
            </a:blip>
            <a:stretch>
              <a:fillRect b="-11564"/>
            </a:stretch>
          </a:blipFill>
        </p:spPr>
      </p:sp>
      <p:pic>
        <p:nvPicPr>
          <p:cNvPr id="32" name="图片 31">
            <a:extLst>
              <a:ext uri="{FF2B5EF4-FFF2-40B4-BE49-F238E27FC236}">
                <a16:creationId xmlns:a16="http://schemas.microsoft.com/office/drawing/2014/main" id="{A7A1F06C-968B-C2C5-F877-3156A6A6BF1E}"/>
              </a:ext>
            </a:extLst>
          </p:cNvPr>
          <p:cNvPicPr>
            <a:picLocks noChangeAspect="1"/>
          </p:cNvPicPr>
          <p:nvPr>
            <p:custDataLst>
              <p:tags r:id="rId1"/>
            </p:custDataLst>
          </p:nvPr>
        </p:nvPicPr>
        <p:blipFill>
          <a:blip r:embed="rId10"/>
          <a:stretch>
            <a:fillRect/>
          </a:stretch>
        </p:blipFill>
        <p:spPr>
          <a:xfrm>
            <a:off x="125442" y="1875064"/>
            <a:ext cx="10313958" cy="6181372"/>
          </a:xfrm>
          <a:prstGeom prst="rect">
            <a:avLst/>
          </a:prstGeom>
          <a:effectLst>
            <a:outerShdw blurRad="736600" dist="38100" dir="5400000" algn="t" rotWithShape="0">
              <a:prstClr val="black">
                <a:alpha val="40000"/>
              </a:prstClr>
            </a:outerShdw>
          </a:effectLst>
        </p:spPr>
      </p:pic>
      <p:sp>
        <p:nvSpPr>
          <p:cNvPr id="34" name="TextBox 8">
            <a:extLst>
              <a:ext uri="{FF2B5EF4-FFF2-40B4-BE49-F238E27FC236}">
                <a16:creationId xmlns:a16="http://schemas.microsoft.com/office/drawing/2014/main" id="{024807A3-E15B-9566-FFE2-624E7A4DAF42}"/>
              </a:ext>
            </a:extLst>
          </p:cNvPr>
          <p:cNvSpPr txBox="1"/>
          <p:nvPr>
            <p:custDataLst>
              <p:tags r:id="rId2"/>
            </p:custDataLst>
          </p:nvPr>
        </p:nvSpPr>
        <p:spPr>
          <a:xfrm>
            <a:off x="10598150" y="1804986"/>
            <a:ext cx="7461250" cy="2536592"/>
          </a:xfrm>
          <a:prstGeom prst="rect">
            <a:avLst/>
          </a:prstGeom>
        </p:spPr>
        <p:txBody>
          <a:bodyPr wrap="square" lIns="0" tIns="0" rIns="0" bIns="0" rtlCol="0" anchor="t">
            <a:spAutoFit/>
          </a:bodyPr>
          <a:lstStyle/>
          <a:p>
            <a:pPr indent="457200">
              <a:lnSpc>
                <a:spcPct val="150000"/>
              </a:lnSpc>
            </a:pPr>
            <a:r>
              <a:rPr lang="zh-CN" altLang="en-US" sz="2400" dirty="0">
                <a:solidFill>
                  <a:srgbClr val="494949"/>
                </a:solidFill>
                <a:latin typeface="微软雅黑" panose="020B0503020204020204" pitchFamily="34" charset="-122"/>
                <a:ea typeface="微软雅黑" panose="020B0503020204020204" pitchFamily="34" charset="-122"/>
              </a:rPr>
              <a:t>脏标记模式用于延迟处理或避免不必要的计算操作，基于一个标志位（布尔值）来标记对象状态是否发生。当对象状态变化时，标志位置为脏，标识需要进行相应处理。</a:t>
            </a:r>
          </a:p>
          <a:p>
            <a:pPr>
              <a:lnSpc>
                <a:spcPts val="2700"/>
              </a:lnSpc>
            </a:pPr>
            <a:endParaRPr lang="zh-CN" altLang="en-US" sz="1800" dirty="0">
              <a:solidFill>
                <a:srgbClr val="494949"/>
              </a:solidFill>
              <a:ea typeface="思源黑体 1 Light" panose="020B0400000000000000" charset="-122"/>
            </a:endParaRPr>
          </a:p>
        </p:txBody>
      </p:sp>
      <p:sp>
        <p:nvSpPr>
          <p:cNvPr id="35" name="TextBox 12">
            <a:extLst>
              <a:ext uri="{FF2B5EF4-FFF2-40B4-BE49-F238E27FC236}">
                <a16:creationId xmlns:a16="http://schemas.microsoft.com/office/drawing/2014/main" id="{C96C1ACB-92AC-AA48-F490-1961FCC34AF7}"/>
              </a:ext>
            </a:extLst>
          </p:cNvPr>
          <p:cNvSpPr txBox="1"/>
          <p:nvPr>
            <p:custDataLst>
              <p:tags r:id="rId3"/>
            </p:custDataLst>
          </p:nvPr>
        </p:nvSpPr>
        <p:spPr>
          <a:xfrm>
            <a:off x="11035145" y="1134776"/>
            <a:ext cx="4093210" cy="500137"/>
          </a:xfrm>
          <a:prstGeom prst="rect">
            <a:avLst/>
          </a:prstGeom>
        </p:spPr>
        <p:txBody>
          <a:bodyPr wrap="square" lIns="0" tIns="0" rIns="0" bIns="0" rtlCol="0" anchor="t">
            <a:spAutoFit/>
          </a:bodyPr>
          <a:lstStyle/>
          <a:p>
            <a:pPr>
              <a:lnSpc>
                <a:spcPts val="3920"/>
              </a:lnSpc>
              <a:spcBef>
                <a:spcPct val="0"/>
              </a:spcBef>
            </a:pPr>
            <a:r>
              <a:rPr lang="zh-CN" altLang="en-US" sz="4000" b="1" dirty="0">
                <a:solidFill>
                  <a:srgbClr val="3B71E4"/>
                </a:solidFill>
                <a:latin typeface="微软雅黑" panose="020B0503020204020204" pitchFamily="34" charset="-122"/>
                <a:ea typeface="微软雅黑" panose="020B0503020204020204" pitchFamily="34" charset="-122"/>
              </a:rPr>
              <a:t>模式说明</a:t>
            </a:r>
          </a:p>
        </p:txBody>
      </p:sp>
      <p:sp>
        <p:nvSpPr>
          <p:cNvPr id="36" name="TextBox 12">
            <a:extLst>
              <a:ext uri="{FF2B5EF4-FFF2-40B4-BE49-F238E27FC236}">
                <a16:creationId xmlns:a16="http://schemas.microsoft.com/office/drawing/2014/main" id="{29EE63C6-8F87-3F89-DDF8-47EBD0CD287F}"/>
              </a:ext>
            </a:extLst>
          </p:cNvPr>
          <p:cNvSpPr txBox="1"/>
          <p:nvPr>
            <p:custDataLst>
              <p:tags r:id="rId4"/>
            </p:custDataLst>
          </p:nvPr>
        </p:nvSpPr>
        <p:spPr>
          <a:xfrm>
            <a:off x="11049000" y="4622165"/>
            <a:ext cx="4093210" cy="500137"/>
          </a:xfrm>
          <a:prstGeom prst="rect">
            <a:avLst/>
          </a:prstGeom>
        </p:spPr>
        <p:txBody>
          <a:bodyPr wrap="square" lIns="0" tIns="0" rIns="0" bIns="0" rtlCol="0" anchor="t">
            <a:spAutoFit/>
          </a:bodyPr>
          <a:lstStyle/>
          <a:p>
            <a:pPr>
              <a:lnSpc>
                <a:spcPts val="3920"/>
              </a:lnSpc>
              <a:spcBef>
                <a:spcPct val="0"/>
              </a:spcBef>
            </a:pPr>
            <a:r>
              <a:rPr lang="zh-CN" altLang="en-US" sz="4000" b="1" dirty="0">
                <a:solidFill>
                  <a:srgbClr val="3B71E4"/>
                </a:solidFill>
                <a:latin typeface="微软雅黑" panose="020B0503020204020204" pitchFamily="34" charset="-122"/>
                <a:ea typeface="微软雅黑" panose="020B0503020204020204" pitchFamily="34" charset="-122"/>
              </a:rPr>
              <a:t>具体使用</a:t>
            </a:r>
          </a:p>
        </p:txBody>
      </p:sp>
      <p:sp>
        <p:nvSpPr>
          <p:cNvPr id="37" name="TextBox 8">
            <a:extLst>
              <a:ext uri="{FF2B5EF4-FFF2-40B4-BE49-F238E27FC236}">
                <a16:creationId xmlns:a16="http://schemas.microsoft.com/office/drawing/2014/main" id="{17964749-DB93-8745-1E50-EA6F3494B4A9}"/>
              </a:ext>
            </a:extLst>
          </p:cNvPr>
          <p:cNvSpPr txBox="1"/>
          <p:nvPr>
            <p:custDataLst>
              <p:tags r:id="rId5"/>
            </p:custDataLst>
          </p:nvPr>
        </p:nvSpPr>
        <p:spPr>
          <a:xfrm>
            <a:off x="10542558" y="5247443"/>
            <a:ext cx="7620000" cy="4366708"/>
          </a:xfrm>
          <a:prstGeom prst="rect">
            <a:avLst/>
          </a:prstGeom>
        </p:spPr>
        <p:txBody>
          <a:bodyPr wrap="square" lIns="0" tIns="0" rIns="0" bIns="0" rtlCol="0" anchor="t">
            <a:spAutoFit/>
          </a:bodyPr>
          <a:lstStyle/>
          <a:p>
            <a:pPr indent="457200">
              <a:lnSpc>
                <a:spcPct val="150000"/>
              </a:lnSpc>
            </a:pPr>
            <a:r>
              <a:rPr lang="zh-CN" altLang="en-US" sz="2400" dirty="0">
                <a:solidFill>
                  <a:srgbClr val="494949"/>
                </a:solidFill>
                <a:latin typeface="微软雅黑" panose="020B0503020204020204" pitchFamily="34" charset="-122"/>
                <a:ea typeface="微软雅黑" panose="020B0503020204020204" pitchFamily="34" charset="-122"/>
              </a:rPr>
              <a:t>产品管理微服务中，大聚合</a:t>
            </a:r>
            <a:r>
              <a:rPr lang="en-US" altLang="zh-CN" sz="2400" dirty="0" err="1">
                <a:solidFill>
                  <a:srgbClr val="494949"/>
                </a:solidFill>
                <a:latin typeface="微软雅黑" panose="020B0503020204020204" pitchFamily="34" charset="-122"/>
                <a:ea typeface="微软雅黑" panose="020B0503020204020204" pitchFamily="34" charset="-122"/>
              </a:rPr>
              <a:t>RequirementAggregation</a:t>
            </a:r>
            <a:r>
              <a:rPr lang="zh-CN" altLang="en-US" sz="2400" dirty="0">
                <a:solidFill>
                  <a:srgbClr val="494949"/>
                </a:solidFill>
                <a:latin typeface="微软雅黑" panose="020B0503020204020204" pitchFamily="34" charset="-122"/>
                <a:ea typeface="微软雅黑" panose="020B0503020204020204" pitchFamily="34" charset="-122"/>
              </a:rPr>
              <a:t>包含多个实体，每个实体对应数据库一张表，为了避免对数据库不必要更新操作，每个实体维护管理自己的脏标记，在涉及更新自己属性的方法中置为</a:t>
            </a:r>
            <a:r>
              <a:rPr lang="en-US" altLang="zh-CN" sz="2400" dirty="0">
                <a:solidFill>
                  <a:srgbClr val="494949"/>
                </a:solidFill>
                <a:latin typeface="微软雅黑" panose="020B0503020204020204" pitchFamily="34" charset="-122"/>
                <a:ea typeface="微软雅黑" panose="020B0503020204020204" pitchFamily="34" charset="-122"/>
              </a:rPr>
              <a:t>“</a:t>
            </a:r>
            <a:r>
              <a:rPr lang="zh-CN" altLang="en-US" sz="2400" dirty="0">
                <a:solidFill>
                  <a:srgbClr val="494949"/>
                </a:solidFill>
                <a:latin typeface="微软雅黑" panose="020B0503020204020204" pitchFamily="34" charset="-122"/>
                <a:ea typeface="微软雅黑" panose="020B0503020204020204" pitchFamily="34" charset="-122"/>
              </a:rPr>
              <a:t>脏</a:t>
            </a:r>
            <a:r>
              <a:rPr lang="en-US" altLang="zh-CN" sz="2400" dirty="0">
                <a:solidFill>
                  <a:srgbClr val="494949"/>
                </a:solidFill>
                <a:latin typeface="微软雅黑" panose="020B0503020204020204" pitchFamily="34" charset="-122"/>
                <a:ea typeface="微软雅黑" panose="020B0503020204020204" pitchFamily="34" charset="-122"/>
              </a:rPr>
              <a:t>”</a:t>
            </a:r>
            <a:r>
              <a:rPr lang="zh-CN" altLang="en-US" sz="2400" dirty="0">
                <a:solidFill>
                  <a:srgbClr val="494949"/>
                </a:solidFill>
                <a:latin typeface="微软雅黑" panose="020B0503020204020204" pitchFamily="34" charset="-122"/>
                <a:ea typeface="微软雅黑" panose="020B0503020204020204" pitchFamily="34" charset="-122"/>
              </a:rPr>
              <a:t>。</a:t>
            </a:r>
          </a:p>
          <a:p>
            <a:pPr indent="457200">
              <a:lnSpc>
                <a:spcPct val="150000"/>
              </a:lnSpc>
            </a:pPr>
            <a:r>
              <a:rPr lang="zh-CN" altLang="en-US" sz="2400" dirty="0">
                <a:solidFill>
                  <a:srgbClr val="494949"/>
                </a:solidFill>
                <a:latin typeface="微软雅黑" panose="020B0503020204020204" pitchFamily="34" charset="-122"/>
                <a:ea typeface="微软雅黑" panose="020B0503020204020204" pitchFamily="34" charset="-122"/>
              </a:rPr>
              <a:t>大聚合根统一查看清除子实体脏标记，大聚合更改自己实体状态时要调用子实体的更新方法，以此优化对</a:t>
            </a:r>
            <a:r>
              <a:rPr lang="en-US" altLang="zh-CN" sz="2400" dirty="0" err="1">
                <a:solidFill>
                  <a:srgbClr val="494949"/>
                </a:solidFill>
                <a:latin typeface="微软雅黑" panose="020B0503020204020204" pitchFamily="34" charset="-122"/>
                <a:ea typeface="微软雅黑" panose="020B0503020204020204" pitchFamily="34" charset="-122"/>
              </a:rPr>
              <a:t>RequirementAggregation</a:t>
            </a:r>
            <a:r>
              <a:rPr lang="zh-CN" altLang="en-US" sz="2400" dirty="0">
                <a:solidFill>
                  <a:srgbClr val="494949"/>
                </a:solidFill>
                <a:latin typeface="微软雅黑" panose="020B0503020204020204" pitchFamily="34" charset="-122"/>
                <a:ea typeface="微软雅黑" panose="020B0503020204020204" pitchFamily="34" charset="-122"/>
              </a:rPr>
              <a:t>的</a:t>
            </a:r>
            <a:r>
              <a:rPr lang="en-US" altLang="zh-CN" sz="2400" dirty="0">
                <a:solidFill>
                  <a:srgbClr val="494949"/>
                </a:solidFill>
                <a:latin typeface="微软雅黑" panose="020B0503020204020204" pitchFamily="34" charset="-122"/>
                <a:ea typeface="微软雅黑" panose="020B0503020204020204" pitchFamily="34" charset="-122"/>
              </a:rPr>
              <a:t>update</a:t>
            </a:r>
            <a:r>
              <a:rPr lang="zh-CN" altLang="en-US" sz="2400" dirty="0">
                <a:solidFill>
                  <a:srgbClr val="494949"/>
                </a:solidFill>
                <a:latin typeface="微软雅黑" panose="020B0503020204020204" pitchFamily="34" charset="-122"/>
                <a:ea typeface="微软雅黑" panose="020B0503020204020204" pitchFamily="34" charset="-122"/>
              </a:rPr>
              <a:t>操作。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sp>
        <p:nvSpPr>
          <p:cNvPr id="42" name="Freeform 42"/>
          <p:cNvSpPr/>
          <p:nvPr/>
        </p:nvSpPr>
        <p:spPr>
          <a:xfrm>
            <a:off x="3203528" y="876356"/>
            <a:ext cx="515246" cy="515246"/>
          </a:xfrm>
          <a:custGeom>
            <a:avLst/>
            <a:gdLst/>
            <a:ahLst/>
            <a:cxnLst/>
            <a:rect l="l" t="t" r="r" b="b"/>
            <a:pathLst>
              <a:path w="515246" h="515246">
                <a:moveTo>
                  <a:pt x="0" y="0"/>
                </a:moveTo>
                <a:lnTo>
                  <a:pt x="515247" y="0"/>
                </a:lnTo>
                <a:lnTo>
                  <a:pt x="515247" y="515246"/>
                </a:lnTo>
                <a:lnTo>
                  <a:pt x="0" y="5152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3" name="TextBox 43"/>
          <p:cNvSpPr txBox="1"/>
          <p:nvPr/>
        </p:nvSpPr>
        <p:spPr>
          <a:xfrm>
            <a:off x="609600" y="582406"/>
            <a:ext cx="4229100" cy="809196"/>
          </a:xfrm>
          <a:prstGeom prst="rect">
            <a:avLst/>
          </a:prstGeom>
        </p:spPr>
        <p:txBody>
          <a:bodyPr wrap="square" lIns="0" tIns="0" rIns="0" bIns="0" rtlCol="0" anchor="t">
            <a:spAutoFit/>
          </a:bodyPr>
          <a:lstStyle/>
          <a:p>
            <a:pPr>
              <a:lnSpc>
                <a:spcPts val="6719"/>
              </a:lnSpc>
              <a:spcBef>
                <a:spcPct val="0"/>
              </a:spcBef>
            </a:pPr>
            <a:r>
              <a:rPr lang="zh-CN" altLang="en-US" sz="5400" b="1" dirty="0">
                <a:solidFill>
                  <a:srgbClr val="3B71E4"/>
                </a:solidFill>
                <a:latin typeface="微软雅黑" panose="020B0503020204020204" pitchFamily="34" charset="-122"/>
                <a:ea typeface="微软雅黑" panose="020B0503020204020204" pitchFamily="34" charset="-122"/>
              </a:rPr>
              <a:t>关联产品业务</a:t>
            </a:r>
            <a:endParaRPr lang="en-US" sz="5400" b="1" dirty="0">
              <a:solidFill>
                <a:srgbClr val="3B71E4"/>
              </a:solidFill>
              <a:latin typeface="微软雅黑" panose="020B0503020204020204" pitchFamily="34" charset="-122"/>
              <a:ea typeface="微软雅黑" panose="020B0503020204020204" pitchFamily="34" charset="-122"/>
            </a:endParaRPr>
          </a:p>
        </p:txBody>
      </p:sp>
      <p:grpSp>
        <p:nvGrpSpPr>
          <p:cNvPr id="56" name="Group 6">
            <a:extLst>
              <a:ext uri="{FF2B5EF4-FFF2-40B4-BE49-F238E27FC236}">
                <a16:creationId xmlns:a16="http://schemas.microsoft.com/office/drawing/2014/main" id="{620502CA-258E-58B6-1064-6518B2E03A2B}"/>
              </a:ext>
            </a:extLst>
          </p:cNvPr>
          <p:cNvGrpSpPr/>
          <p:nvPr/>
        </p:nvGrpSpPr>
        <p:grpSpPr>
          <a:xfrm>
            <a:off x="137518" y="2220074"/>
            <a:ext cx="1003710" cy="1003710"/>
            <a:chOff x="0" y="0"/>
            <a:chExt cx="1338280" cy="1338280"/>
          </a:xfrm>
        </p:grpSpPr>
        <p:sp>
          <p:nvSpPr>
            <p:cNvPr id="57" name="Freeform 7">
              <a:extLst>
                <a:ext uri="{FF2B5EF4-FFF2-40B4-BE49-F238E27FC236}">
                  <a16:creationId xmlns:a16="http://schemas.microsoft.com/office/drawing/2014/main" id="{F5C9DE6D-D85B-DC0B-D8B9-4E70A53AADB7}"/>
                </a:ext>
              </a:extLst>
            </p:cNvPr>
            <p:cNvSpPr/>
            <p:nvPr/>
          </p:nvSpPr>
          <p:spPr>
            <a:xfrm>
              <a:off x="4953" y="4953"/>
              <a:ext cx="1328373" cy="1328373"/>
            </a:xfrm>
            <a:custGeom>
              <a:avLst/>
              <a:gdLst/>
              <a:ahLst/>
              <a:cxnLst/>
              <a:rect l="l" t="t" r="r" b="b"/>
              <a:pathLst>
                <a:path w="1328373" h="1328373">
                  <a:moveTo>
                    <a:pt x="0" y="0"/>
                  </a:moveTo>
                  <a:lnTo>
                    <a:pt x="1328374" y="0"/>
                  </a:lnTo>
                  <a:lnTo>
                    <a:pt x="1328374" y="1328374"/>
                  </a:lnTo>
                  <a:lnTo>
                    <a:pt x="0" y="1328374"/>
                  </a:lnTo>
                  <a:lnTo>
                    <a:pt x="0" y="0"/>
                  </a:lnTo>
                  <a:close/>
                </a:path>
              </a:pathLst>
            </a:custGeom>
            <a:blipFill>
              <a:blip r:embed="rId5"/>
              <a:stretch>
                <a:fillRect/>
              </a:stretch>
            </a:blipFill>
          </p:spPr>
        </p:sp>
        <p:sp>
          <p:nvSpPr>
            <p:cNvPr id="58" name="Freeform 8">
              <a:extLst>
                <a:ext uri="{FF2B5EF4-FFF2-40B4-BE49-F238E27FC236}">
                  <a16:creationId xmlns:a16="http://schemas.microsoft.com/office/drawing/2014/main" id="{3648444B-96EA-CC08-BF30-8C467332EAC3}"/>
                </a:ext>
              </a:extLst>
            </p:cNvPr>
            <p:cNvSpPr/>
            <p:nvPr/>
          </p:nvSpPr>
          <p:spPr>
            <a:xfrm>
              <a:off x="0" y="0"/>
              <a:ext cx="1338280" cy="1338280"/>
            </a:xfrm>
            <a:custGeom>
              <a:avLst/>
              <a:gdLst/>
              <a:ahLst/>
              <a:cxnLst/>
              <a:rect l="l" t="t" r="r" b="b"/>
              <a:pathLst>
                <a:path w="1338280" h="1338280">
                  <a:moveTo>
                    <a:pt x="0" y="0"/>
                  </a:moveTo>
                  <a:lnTo>
                    <a:pt x="1338280" y="0"/>
                  </a:lnTo>
                  <a:lnTo>
                    <a:pt x="1338280" y="1338280"/>
                  </a:lnTo>
                  <a:lnTo>
                    <a:pt x="0" y="1338280"/>
                  </a:lnTo>
                  <a:lnTo>
                    <a:pt x="0" y="0"/>
                  </a:lnTo>
                  <a:close/>
                </a:path>
              </a:pathLst>
            </a:custGeom>
            <a:blipFill>
              <a:blip r:embed="rId6"/>
              <a:stretch>
                <a:fillRect/>
              </a:stretch>
            </a:blipFill>
          </p:spPr>
        </p:sp>
      </p:grpSp>
      <p:grpSp>
        <p:nvGrpSpPr>
          <p:cNvPr id="59" name="Group 12">
            <a:extLst>
              <a:ext uri="{FF2B5EF4-FFF2-40B4-BE49-F238E27FC236}">
                <a16:creationId xmlns:a16="http://schemas.microsoft.com/office/drawing/2014/main" id="{BAC83034-A1A8-31FB-9059-01C2A4777D64}"/>
              </a:ext>
            </a:extLst>
          </p:cNvPr>
          <p:cNvGrpSpPr/>
          <p:nvPr/>
        </p:nvGrpSpPr>
        <p:grpSpPr>
          <a:xfrm>
            <a:off x="148936" y="5064133"/>
            <a:ext cx="1003710" cy="1003710"/>
            <a:chOff x="0" y="0"/>
            <a:chExt cx="1338280" cy="1338280"/>
          </a:xfrm>
        </p:grpSpPr>
        <p:sp>
          <p:nvSpPr>
            <p:cNvPr id="60" name="Freeform 13">
              <a:extLst>
                <a:ext uri="{FF2B5EF4-FFF2-40B4-BE49-F238E27FC236}">
                  <a16:creationId xmlns:a16="http://schemas.microsoft.com/office/drawing/2014/main" id="{4D2F01B5-0B29-F128-C1BD-52CF7D761EE2}"/>
                </a:ext>
              </a:extLst>
            </p:cNvPr>
            <p:cNvSpPr/>
            <p:nvPr/>
          </p:nvSpPr>
          <p:spPr>
            <a:xfrm>
              <a:off x="4953" y="4953"/>
              <a:ext cx="1328373" cy="1328373"/>
            </a:xfrm>
            <a:custGeom>
              <a:avLst/>
              <a:gdLst/>
              <a:ahLst/>
              <a:cxnLst/>
              <a:rect l="l" t="t" r="r" b="b"/>
              <a:pathLst>
                <a:path w="1328373" h="1328373">
                  <a:moveTo>
                    <a:pt x="0" y="0"/>
                  </a:moveTo>
                  <a:lnTo>
                    <a:pt x="1328374" y="0"/>
                  </a:lnTo>
                  <a:lnTo>
                    <a:pt x="1328374" y="1328374"/>
                  </a:lnTo>
                  <a:lnTo>
                    <a:pt x="0" y="1328374"/>
                  </a:lnTo>
                  <a:lnTo>
                    <a:pt x="0" y="0"/>
                  </a:lnTo>
                  <a:close/>
                </a:path>
              </a:pathLst>
            </a:custGeom>
            <a:blipFill>
              <a:blip r:embed="rId5"/>
              <a:stretch>
                <a:fillRect/>
              </a:stretch>
            </a:blipFill>
          </p:spPr>
        </p:sp>
        <p:sp>
          <p:nvSpPr>
            <p:cNvPr id="61" name="Freeform 14">
              <a:extLst>
                <a:ext uri="{FF2B5EF4-FFF2-40B4-BE49-F238E27FC236}">
                  <a16:creationId xmlns:a16="http://schemas.microsoft.com/office/drawing/2014/main" id="{FA833C17-B42D-CCF5-E839-FD981D145E67}"/>
                </a:ext>
              </a:extLst>
            </p:cNvPr>
            <p:cNvSpPr/>
            <p:nvPr/>
          </p:nvSpPr>
          <p:spPr>
            <a:xfrm>
              <a:off x="0" y="0"/>
              <a:ext cx="1338280" cy="1338280"/>
            </a:xfrm>
            <a:custGeom>
              <a:avLst/>
              <a:gdLst/>
              <a:ahLst/>
              <a:cxnLst/>
              <a:rect l="l" t="t" r="r" b="b"/>
              <a:pathLst>
                <a:path w="1338280" h="1338280">
                  <a:moveTo>
                    <a:pt x="0" y="0"/>
                  </a:moveTo>
                  <a:lnTo>
                    <a:pt x="1338280" y="0"/>
                  </a:lnTo>
                  <a:lnTo>
                    <a:pt x="1338280" y="1338280"/>
                  </a:lnTo>
                  <a:lnTo>
                    <a:pt x="0" y="1338280"/>
                  </a:lnTo>
                  <a:lnTo>
                    <a:pt x="0" y="0"/>
                  </a:lnTo>
                  <a:close/>
                </a:path>
              </a:pathLst>
            </a:custGeom>
            <a:blipFill>
              <a:blip r:embed="rId6"/>
              <a:stretch>
                <a:fillRect/>
              </a:stretch>
            </a:blipFill>
          </p:spPr>
        </p:sp>
      </p:grpSp>
      <p:grpSp>
        <p:nvGrpSpPr>
          <p:cNvPr id="62" name="Group 18">
            <a:extLst>
              <a:ext uri="{FF2B5EF4-FFF2-40B4-BE49-F238E27FC236}">
                <a16:creationId xmlns:a16="http://schemas.microsoft.com/office/drawing/2014/main" id="{74FA9C32-CD3F-004B-6D92-AEE164A38D67}"/>
              </a:ext>
            </a:extLst>
          </p:cNvPr>
          <p:cNvGrpSpPr/>
          <p:nvPr/>
        </p:nvGrpSpPr>
        <p:grpSpPr>
          <a:xfrm>
            <a:off x="196068" y="7261432"/>
            <a:ext cx="1003710" cy="1003710"/>
            <a:chOff x="0" y="0"/>
            <a:chExt cx="1338280" cy="1338280"/>
          </a:xfrm>
        </p:grpSpPr>
        <p:sp>
          <p:nvSpPr>
            <p:cNvPr id="63" name="Freeform 19">
              <a:extLst>
                <a:ext uri="{FF2B5EF4-FFF2-40B4-BE49-F238E27FC236}">
                  <a16:creationId xmlns:a16="http://schemas.microsoft.com/office/drawing/2014/main" id="{44018570-132A-D87A-2122-F61FE9BC2A52}"/>
                </a:ext>
              </a:extLst>
            </p:cNvPr>
            <p:cNvSpPr/>
            <p:nvPr/>
          </p:nvSpPr>
          <p:spPr>
            <a:xfrm>
              <a:off x="4953" y="4953"/>
              <a:ext cx="1328373" cy="1328373"/>
            </a:xfrm>
            <a:custGeom>
              <a:avLst/>
              <a:gdLst/>
              <a:ahLst/>
              <a:cxnLst/>
              <a:rect l="l" t="t" r="r" b="b"/>
              <a:pathLst>
                <a:path w="1328373" h="1328373">
                  <a:moveTo>
                    <a:pt x="0" y="0"/>
                  </a:moveTo>
                  <a:lnTo>
                    <a:pt x="1328374" y="0"/>
                  </a:lnTo>
                  <a:lnTo>
                    <a:pt x="1328374" y="1328374"/>
                  </a:lnTo>
                  <a:lnTo>
                    <a:pt x="0" y="1328374"/>
                  </a:lnTo>
                  <a:lnTo>
                    <a:pt x="0" y="0"/>
                  </a:lnTo>
                  <a:close/>
                </a:path>
              </a:pathLst>
            </a:custGeom>
            <a:blipFill>
              <a:blip r:embed="rId5"/>
              <a:stretch>
                <a:fillRect/>
              </a:stretch>
            </a:blipFill>
          </p:spPr>
        </p:sp>
        <p:sp>
          <p:nvSpPr>
            <p:cNvPr id="64" name="Freeform 20">
              <a:extLst>
                <a:ext uri="{FF2B5EF4-FFF2-40B4-BE49-F238E27FC236}">
                  <a16:creationId xmlns:a16="http://schemas.microsoft.com/office/drawing/2014/main" id="{BB52927B-F03A-2C9A-4FEB-52BF211C56CC}"/>
                </a:ext>
              </a:extLst>
            </p:cNvPr>
            <p:cNvSpPr/>
            <p:nvPr/>
          </p:nvSpPr>
          <p:spPr>
            <a:xfrm>
              <a:off x="0" y="0"/>
              <a:ext cx="1338280" cy="1338280"/>
            </a:xfrm>
            <a:custGeom>
              <a:avLst/>
              <a:gdLst/>
              <a:ahLst/>
              <a:cxnLst/>
              <a:rect l="l" t="t" r="r" b="b"/>
              <a:pathLst>
                <a:path w="1338280" h="1338280">
                  <a:moveTo>
                    <a:pt x="0" y="0"/>
                  </a:moveTo>
                  <a:lnTo>
                    <a:pt x="1338280" y="0"/>
                  </a:lnTo>
                  <a:lnTo>
                    <a:pt x="1338280" y="1338280"/>
                  </a:lnTo>
                  <a:lnTo>
                    <a:pt x="0" y="1338280"/>
                  </a:lnTo>
                  <a:lnTo>
                    <a:pt x="0" y="0"/>
                  </a:lnTo>
                  <a:close/>
                </a:path>
              </a:pathLst>
            </a:custGeom>
            <a:blipFill>
              <a:blip r:embed="rId6"/>
              <a:stretch>
                <a:fillRect/>
              </a:stretch>
            </a:blipFill>
          </p:spPr>
        </p:sp>
      </p:grpSp>
      <p:sp>
        <p:nvSpPr>
          <p:cNvPr id="65" name="Freeform 25">
            <a:extLst>
              <a:ext uri="{FF2B5EF4-FFF2-40B4-BE49-F238E27FC236}">
                <a16:creationId xmlns:a16="http://schemas.microsoft.com/office/drawing/2014/main" id="{387AE5C0-F6D0-7F33-CE3A-065DF76B162D}"/>
              </a:ext>
            </a:extLst>
          </p:cNvPr>
          <p:cNvSpPr/>
          <p:nvPr/>
        </p:nvSpPr>
        <p:spPr>
          <a:xfrm>
            <a:off x="397379" y="5361875"/>
            <a:ext cx="506825" cy="408224"/>
          </a:xfrm>
          <a:custGeom>
            <a:avLst/>
            <a:gdLst/>
            <a:ahLst/>
            <a:cxnLst/>
            <a:rect l="l" t="t" r="r" b="b"/>
            <a:pathLst>
              <a:path w="506825" h="408224">
                <a:moveTo>
                  <a:pt x="0" y="0"/>
                </a:moveTo>
                <a:lnTo>
                  <a:pt x="506824" y="0"/>
                </a:lnTo>
                <a:lnTo>
                  <a:pt x="506824" y="408225"/>
                </a:lnTo>
                <a:lnTo>
                  <a:pt x="0" y="4082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6" name="Freeform 28">
            <a:extLst>
              <a:ext uri="{FF2B5EF4-FFF2-40B4-BE49-F238E27FC236}">
                <a16:creationId xmlns:a16="http://schemas.microsoft.com/office/drawing/2014/main" id="{B0463F50-A29E-1277-F501-1A740877F5A7}"/>
              </a:ext>
            </a:extLst>
          </p:cNvPr>
          <p:cNvSpPr/>
          <p:nvPr/>
        </p:nvSpPr>
        <p:spPr>
          <a:xfrm>
            <a:off x="507913" y="7559175"/>
            <a:ext cx="380020" cy="408224"/>
          </a:xfrm>
          <a:custGeom>
            <a:avLst/>
            <a:gdLst/>
            <a:ahLst/>
            <a:cxnLst/>
            <a:rect l="l" t="t" r="r" b="b"/>
            <a:pathLst>
              <a:path w="380020" h="408224">
                <a:moveTo>
                  <a:pt x="0" y="0"/>
                </a:moveTo>
                <a:lnTo>
                  <a:pt x="380020" y="0"/>
                </a:lnTo>
                <a:lnTo>
                  <a:pt x="380020" y="408225"/>
                </a:lnTo>
                <a:lnTo>
                  <a:pt x="0" y="4082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7" name="Freeform 29">
            <a:extLst>
              <a:ext uri="{FF2B5EF4-FFF2-40B4-BE49-F238E27FC236}">
                <a16:creationId xmlns:a16="http://schemas.microsoft.com/office/drawing/2014/main" id="{FA14D731-F990-1942-409C-E39DBF6DEADD}"/>
              </a:ext>
            </a:extLst>
          </p:cNvPr>
          <p:cNvSpPr/>
          <p:nvPr/>
        </p:nvSpPr>
        <p:spPr>
          <a:xfrm>
            <a:off x="460496" y="2522994"/>
            <a:ext cx="357753" cy="408224"/>
          </a:xfrm>
          <a:custGeom>
            <a:avLst/>
            <a:gdLst/>
            <a:ahLst/>
            <a:cxnLst/>
            <a:rect l="l" t="t" r="r" b="b"/>
            <a:pathLst>
              <a:path w="357753" h="408224">
                <a:moveTo>
                  <a:pt x="0" y="0"/>
                </a:moveTo>
                <a:lnTo>
                  <a:pt x="357754" y="0"/>
                </a:lnTo>
                <a:lnTo>
                  <a:pt x="357754" y="408224"/>
                </a:lnTo>
                <a:lnTo>
                  <a:pt x="0" y="4082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68" name="Group 40">
            <a:extLst>
              <a:ext uri="{FF2B5EF4-FFF2-40B4-BE49-F238E27FC236}">
                <a16:creationId xmlns:a16="http://schemas.microsoft.com/office/drawing/2014/main" id="{951C8229-0CA6-57C8-D7BE-BF7CC7AC5CD5}"/>
              </a:ext>
            </a:extLst>
          </p:cNvPr>
          <p:cNvGrpSpPr/>
          <p:nvPr/>
        </p:nvGrpSpPr>
        <p:grpSpPr>
          <a:xfrm>
            <a:off x="1206705" y="1949844"/>
            <a:ext cx="6155394" cy="1962747"/>
            <a:chOff x="0" y="1798"/>
            <a:chExt cx="8207193" cy="2616996"/>
          </a:xfrm>
        </p:grpSpPr>
        <p:sp>
          <p:nvSpPr>
            <p:cNvPr id="69" name="TextBox 41">
              <a:extLst>
                <a:ext uri="{FF2B5EF4-FFF2-40B4-BE49-F238E27FC236}">
                  <a16:creationId xmlns:a16="http://schemas.microsoft.com/office/drawing/2014/main" id="{76A99006-C996-762C-E7E8-87167AB319BC}"/>
                </a:ext>
              </a:extLst>
            </p:cNvPr>
            <p:cNvSpPr txBox="1"/>
            <p:nvPr/>
          </p:nvSpPr>
          <p:spPr>
            <a:xfrm>
              <a:off x="0" y="814282"/>
              <a:ext cx="8207193" cy="1804512"/>
            </a:xfrm>
            <a:prstGeom prst="rect">
              <a:avLst/>
            </a:prstGeom>
          </p:spPr>
          <p:txBody>
            <a:bodyPr wrap="square" lIns="0" tIns="0" rIns="0" bIns="0" rtlCol="0" anchor="t">
              <a:spAutoFit/>
            </a:bodyPr>
            <a:lstStyle/>
            <a:p>
              <a:pPr marL="285750" indent="-285750">
                <a:lnSpc>
                  <a:spcPts val="2700"/>
                </a:lnSpc>
                <a:buFont typeface="Arial" panose="020B0604020202020204" pitchFamily="34" charset="0"/>
                <a:buChar char="•"/>
              </a:pPr>
              <a:r>
                <a:rPr lang="zh-CN" altLang="en-US" dirty="0">
                  <a:solidFill>
                    <a:srgbClr val="494949"/>
                  </a:solidFill>
                  <a:latin typeface="微软雅黑" panose="020B0503020204020204" pitchFamily="34" charset="-122"/>
                  <a:ea typeface="微软雅黑" panose="020B0503020204020204" pitchFamily="34" charset="-122"/>
                </a:rPr>
                <a:t>抽象处理者：</a:t>
              </a:r>
              <a:r>
                <a:rPr lang="en-US" altLang="zh-CN" dirty="0" err="1">
                  <a:solidFill>
                    <a:srgbClr val="494949"/>
                  </a:solidFill>
                  <a:latin typeface="微软雅黑" panose="020B0503020204020204" pitchFamily="34" charset="-122"/>
                  <a:ea typeface="微软雅黑" panose="020B0503020204020204" pitchFamily="34" charset="-122"/>
                </a:rPr>
                <a:t>RelateStrategy</a:t>
              </a:r>
              <a:endParaRPr lang="zh-CN" altLang="en-US" dirty="0">
                <a:solidFill>
                  <a:srgbClr val="494949"/>
                </a:solidFill>
                <a:latin typeface="微软雅黑" panose="020B0503020204020204" pitchFamily="34" charset="-122"/>
                <a:ea typeface="微软雅黑" panose="020B0503020204020204" pitchFamily="34" charset="-122"/>
              </a:endParaRPr>
            </a:p>
            <a:p>
              <a:pPr marL="285750" indent="-285750">
                <a:lnSpc>
                  <a:spcPts val="2700"/>
                </a:lnSpc>
                <a:buFont typeface="Arial" panose="020B0604020202020204" pitchFamily="34" charset="0"/>
                <a:buChar char="•"/>
              </a:pPr>
              <a:r>
                <a:rPr lang="zh-CN" altLang="en-US" dirty="0">
                  <a:solidFill>
                    <a:srgbClr val="494949"/>
                  </a:solidFill>
                  <a:latin typeface="微软雅黑" panose="020B0503020204020204" pitchFamily="34" charset="-122"/>
                  <a:ea typeface="微软雅黑" panose="020B0503020204020204" pitchFamily="34" charset="-122"/>
                </a:rPr>
                <a:t>具象处理者：</a:t>
              </a:r>
              <a:r>
                <a:rPr lang="en-US" altLang="zh-CN" dirty="0" err="1">
                  <a:solidFill>
                    <a:srgbClr val="494949"/>
                  </a:solidFill>
                  <a:latin typeface="微软雅黑" panose="020B0503020204020204" pitchFamily="34" charset="-122"/>
                  <a:ea typeface="微软雅黑" panose="020B0503020204020204" pitchFamily="34" charset="-122"/>
                </a:rPr>
                <a:t>BacklogReleaseStrategy</a:t>
              </a:r>
              <a:r>
                <a:rPr lang="en-US" altLang="zh-CN" dirty="0">
                  <a:solidFill>
                    <a:srgbClr val="494949"/>
                  </a:solidFill>
                  <a:latin typeface="微软雅黑" panose="020B0503020204020204" pitchFamily="34" charset="-122"/>
                  <a:ea typeface="微软雅黑" panose="020B0503020204020204" pitchFamily="34" charset="-122"/>
                </a:rPr>
                <a:t>/</a:t>
              </a:r>
              <a:r>
                <a:rPr lang="en-US" altLang="zh-CN" dirty="0" err="1">
                  <a:solidFill>
                    <a:srgbClr val="494949"/>
                  </a:solidFill>
                  <a:latin typeface="微软雅黑" panose="020B0503020204020204" pitchFamily="34" charset="-122"/>
                  <a:ea typeface="微软雅黑" panose="020B0503020204020204" pitchFamily="34" charset="-122"/>
                </a:rPr>
                <a:t>SprintReleaseStrategy</a:t>
              </a:r>
              <a:endParaRPr lang="zh-CN" altLang="en-US" dirty="0">
                <a:solidFill>
                  <a:srgbClr val="494949"/>
                </a:solidFill>
                <a:latin typeface="微软雅黑" panose="020B0503020204020204" pitchFamily="34" charset="-122"/>
                <a:ea typeface="微软雅黑" panose="020B0503020204020204" pitchFamily="34" charset="-122"/>
              </a:endParaRPr>
            </a:p>
            <a:p>
              <a:pPr marL="285750" indent="-285750">
                <a:lnSpc>
                  <a:spcPts val="2700"/>
                </a:lnSpc>
                <a:buFont typeface="Arial" panose="020B0604020202020204" pitchFamily="34" charset="0"/>
                <a:buChar char="•"/>
              </a:pPr>
              <a:r>
                <a:rPr lang="zh-CN" altLang="en-US" dirty="0">
                  <a:solidFill>
                    <a:srgbClr val="494949"/>
                  </a:solidFill>
                  <a:latin typeface="微软雅黑" panose="020B0503020204020204" pitchFamily="34" charset="-122"/>
                  <a:ea typeface="微软雅黑" panose="020B0503020204020204" pitchFamily="34" charset="-122"/>
                </a:rPr>
                <a:t>客户：</a:t>
              </a:r>
              <a:r>
                <a:rPr lang="en-US" altLang="zh-CN" dirty="0" err="1">
                  <a:solidFill>
                    <a:srgbClr val="494949"/>
                  </a:solidFill>
                  <a:latin typeface="微软雅黑" panose="020B0503020204020204" pitchFamily="34" charset="-122"/>
                  <a:ea typeface="微软雅黑" panose="020B0503020204020204" pitchFamily="34" charset="-122"/>
                </a:rPr>
                <a:t>RelateServiceImpl</a:t>
              </a:r>
              <a:endParaRPr lang="en-US" altLang="zh-CN" dirty="0">
                <a:solidFill>
                  <a:srgbClr val="494949"/>
                </a:solidFill>
                <a:latin typeface="微软雅黑" panose="020B0503020204020204" pitchFamily="34" charset="-122"/>
                <a:ea typeface="微软雅黑" panose="020B0503020204020204" pitchFamily="34" charset="-122"/>
              </a:endParaRPr>
            </a:p>
          </p:txBody>
        </p:sp>
        <p:sp>
          <p:nvSpPr>
            <p:cNvPr id="70" name="TextBox 42">
              <a:extLst>
                <a:ext uri="{FF2B5EF4-FFF2-40B4-BE49-F238E27FC236}">
                  <a16:creationId xmlns:a16="http://schemas.microsoft.com/office/drawing/2014/main" id="{FA4CF5E0-6DCE-1F64-0F12-759C002F46AF}"/>
                </a:ext>
              </a:extLst>
            </p:cNvPr>
            <p:cNvSpPr txBox="1"/>
            <p:nvPr/>
          </p:nvSpPr>
          <p:spPr>
            <a:xfrm>
              <a:off x="0" y="1798"/>
              <a:ext cx="5894233" cy="630344"/>
            </a:xfrm>
            <a:prstGeom prst="rect">
              <a:avLst/>
            </a:prstGeom>
          </p:spPr>
          <p:txBody>
            <a:bodyPr lIns="0" tIns="0" rIns="0" bIns="0" rtlCol="0" anchor="t">
              <a:spAutoFit/>
            </a:bodyPr>
            <a:lstStyle/>
            <a:p>
              <a:pPr>
                <a:lnSpc>
                  <a:spcPts val="3920"/>
                </a:lnSpc>
                <a:spcBef>
                  <a:spcPct val="0"/>
                </a:spcBef>
              </a:pPr>
              <a:r>
                <a:rPr lang="zh-CN" altLang="en-US" sz="3200" b="1" dirty="0">
                  <a:solidFill>
                    <a:srgbClr val="3B71E4"/>
                  </a:solidFill>
                  <a:latin typeface="微软雅黑" panose="020B0503020204020204" pitchFamily="34" charset="-122"/>
                  <a:ea typeface="微软雅黑" panose="020B0503020204020204" pitchFamily="34" charset="-122"/>
                </a:rPr>
                <a:t>策略模式</a:t>
              </a:r>
            </a:p>
          </p:txBody>
        </p:sp>
      </p:grpSp>
      <p:grpSp>
        <p:nvGrpSpPr>
          <p:cNvPr id="71" name="Group 43">
            <a:extLst>
              <a:ext uri="{FF2B5EF4-FFF2-40B4-BE49-F238E27FC236}">
                <a16:creationId xmlns:a16="http://schemas.microsoft.com/office/drawing/2014/main" id="{8E82CD3A-FCA3-1D1D-BA9C-8ADCC2B3B4B1}"/>
              </a:ext>
            </a:extLst>
          </p:cNvPr>
          <p:cNvGrpSpPr/>
          <p:nvPr/>
        </p:nvGrpSpPr>
        <p:grpSpPr>
          <a:xfrm>
            <a:off x="1140641" y="4896959"/>
            <a:ext cx="4420674" cy="1684561"/>
            <a:chOff x="0" y="-47625"/>
            <a:chExt cx="5894233" cy="2246083"/>
          </a:xfrm>
        </p:grpSpPr>
        <p:sp>
          <p:nvSpPr>
            <p:cNvPr id="72" name="TextBox 44">
              <a:extLst>
                <a:ext uri="{FF2B5EF4-FFF2-40B4-BE49-F238E27FC236}">
                  <a16:creationId xmlns:a16="http://schemas.microsoft.com/office/drawing/2014/main" id="{84540D85-D862-C7D7-8730-68CD5FF3DFF5}"/>
                </a:ext>
              </a:extLst>
            </p:cNvPr>
            <p:cNvSpPr txBox="1"/>
            <p:nvPr/>
          </p:nvSpPr>
          <p:spPr>
            <a:xfrm>
              <a:off x="0" y="814157"/>
              <a:ext cx="5894233" cy="1384301"/>
            </a:xfrm>
            <a:prstGeom prst="rect">
              <a:avLst/>
            </a:prstGeom>
          </p:spPr>
          <p:txBody>
            <a:bodyPr lIns="0" tIns="0" rIns="0" bIns="0" rtlCol="0" anchor="t">
              <a:spAutoFit/>
            </a:bodyPr>
            <a:lstStyle/>
            <a:p>
              <a:pPr marL="285750" indent="-285750">
                <a:lnSpc>
                  <a:spcPts val="2700"/>
                </a:lnSpc>
                <a:buFont typeface="Arial" panose="020B0604020202020204" pitchFamily="34" charset="0"/>
                <a:buChar char="•"/>
              </a:pPr>
              <a:r>
                <a:rPr lang="zh-CN" altLang="en-US" sz="1800" dirty="0">
                  <a:solidFill>
                    <a:srgbClr val="494949"/>
                  </a:solidFill>
                  <a:latin typeface="微软雅黑" panose="020B0503020204020204" pitchFamily="34" charset="-122"/>
                  <a:ea typeface="微软雅黑" panose="020B0503020204020204" pitchFamily="34" charset="-122"/>
                </a:rPr>
                <a:t>抽象主题类：</a:t>
              </a:r>
              <a:r>
                <a:rPr lang="en-US" altLang="zh-CN" sz="1800" dirty="0" err="1">
                  <a:solidFill>
                    <a:srgbClr val="494949"/>
                  </a:solidFill>
                  <a:latin typeface="微软雅黑" panose="020B0503020204020204" pitchFamily="34" charset="-122"/>
                  <a:ea typeface="微软雅黑" panose="020B0503020204020204" pitchFamily="34" charset="-122"/>
                </a:rPr>
                <a:t>RelateStrategy</a:t>
              </a:r>
              <a:endParaRPr lang="zh-CN" altLang="en-US" sz="1800" dirty="0">
                <a:solidFill>
                  <a:srgbClr val="494949"/>
                </a:solidFill>
                <a:latin typeface="微软雅黑" panose="020B0503020204020204" pitchFamily="34" charset="-122"/>
                <a:ea typeface="微软雅黑" panose="020B0503020204020204" pitchFamily="34" charset="-122"/>
              </a:endParaRPr>
            </a:p>
            <a:p>
              <a:pPr marL="285750" indent="-285750">
                <a:lnSpc>
                  <a:spcPts val="2700"/>
                </a:lnSpc>
                <a:buFont typeface="Arial" panose="020B0604020202020204" pitchFamily="34" charset="0"/>
                <a:buChar char="•"/>
              </a:pPr>
              <a:r>
                <a:rPr lang="zh-CN" altLang="en-US" sz="1800" dirty="0">
                  <a:solidFill>
                    <a:srgbClr val="494949"/>
                  </a:solidFill>
                  <a:latin typeface="微软雅黑" panose="020B0503020204020204" pitchFamily="34" charset="-122"/>
                  <a:ea typeface="微软雅黑" panose="020B0503020204020204" pitchFamily="34" charset="-122"/>
                </a:rPr>
                <a:t>具象主题类：</a:t>
              </a:r>
              <a:r>
                <a:rPr lang="en-US" altLang="zh-CN" sz="1800" dirty="0" err="1">
                  <a:solidFill>
                    <a:srgbClr val="494949"/>
                  </a:solidFill>
                  <a:latin typeface="微软雅黑" panose="020B0503020204020204" pitchFamily="34" charset="-122"/>
                  <a:ea typeface="微软雅黑" panose="020B0503020204020204" pitchFamily="34" charset="-122"/>
                </a:rPr>
                <a:t>BacklogReleaseStrategy</a:t>
              </a:r>
              <a:endParaRPr lang="zh-CN" altLang="en-US" sz="1800" dirty="0">
                <a:solidFill>
                  <a:srgbClr val="494949"/>
                </a:solidFill>
                <a:latin typeface="微软雅黑" panose="020B0503020204020204" pitchFamily="34" charset="-122"/>
                <a:ea typeface="微软雅黑" panose="020B0503020204020204" pitchFamily="34" charset="-122"/>
              </a:endParaRPr>
            </a:p>
            <a:p>
              <a:pPr marL="285750" indent="-285750">
                <a:lnSpc>
                  <a:spcPts val="2700"/>
                </a:lnSpc>
                <a:buFont typeface="Arial" panose="020B0604020202020204" pitchFamily="34" charset="0"/>
                <a:buChar char="•"/>
              </a:pPr>
              <a:r>
                <a:rPr lang="zh-CN" altLang="en-US" sz="1800" dirty="0">
                  <a:solidFill>
                    <a:srgbClr val="494949"/>
                  </a:solidFill>
                  <a:latin typeface="微软雅黑" panose="020B0503020204020204" pitchFamily="34" charset="-122"/>
                  <a:ea typeface="微软雅黑" panose="020B0503020204020204" pitchFamily="34" charset="-122"/>
                </a:rPr>
                <a:t>代理类：</a:t>
              </a:r>
              <a:r>
                <a:rPr lang="en-US" altLang="zh-CN" sz="1800" dirty="0" err="1">
                  <a:solidFill>
                    <a:srgbClr val="494949"/>
                  </a:solidFill>
                  <a:latin typeface="微软雅黑" panose="020B0503020204020204" pitchFamily="34" charset="-122"/>
                  <a:ea typeface="微软雅黑" panose="020B0503020204020204" pitchFamily="34" charset="-122"/>
                </a:rPr>
                <a:t>RelateServiceImpl</a:t>
              </a:r>
              <a:endParaRPr lang="en-US" altLang="zh-CN" sz="1800" dirty="0">
                <a:solidFill>
                  <a:srgbClr val="494949"/>
                </a:solidFill>
                <a:latin typeface="微软雅黑" panose="020B0503020204020204" pitchFamily="34" charset="-122"/>
                <a:ea typeface="微软雅黑" panose="020B0503020204020204" pitchFamily="34" charset="-122"/>
              </a:endParaRPr>
            </a:p>
          </p:txBody>
        </p:sp>
        <p:sp>
          <p:nvSpPr>
            <p:cNvPr id="73" name="TextBox 45">
              <a:extLst>
                <a:ext uri="{FF2B5EF4-FFF2-40B4-BE49-F238E27FC236}">
                  <a16:creationId xmlns:a16="http://schemas.microsoft.com/office/drawing/2014/main" id="{84A16C69-8F65-08C1-BC98-97754BA5CABE}"/>
                </a:ext>
              </a:extLst>
            </p:cNvPr>
            <p:cNvSpPr txBox="1"/>
            <p:nvPr/>
          </p:nvSpPr>
          <p:spPr>
            <a:xfrm>
              <a:off x="0" y="-47625"/>
              <a:ext cx="5894233" cy="630344"/>
            </a:xfrm>
            <a:prstGeom prst="rect">
              <a:avLst/>
            </a:prstGeom>
          </p:spPr>
          <p:txBody>
            <a:bodyPr lIns="0" tIns="0" rIns="0" bIns="0" rtlCol="0" anchor="t">
              <a:spAutoFit/>
            </a:bodyPr>
            <a:lstStyle/>
            <a:p>
              <a:pPr>
                <a:lnSpc>
                  <a:spcPts val="3920"/>
                </a:lnSpc>
                <a:spcBef>
                  <a:spcPct val="0"/>
                </a:spcBef>
              </a:pPr>
              <a:r>
                <a:rPr lang="zh-CN" altLang="en-US" sz="3200" b="1" dirty="0">
                  <a:solidFill>
                    <a:srgbClr val="3B71E4"/>
                  </a:solidFill>
                  <a:latin typeface="微软雅黑" panose="020B0503020204020204" pitchFamily="34" charset="-122"/>
                  <a:ea typeface="微软雅黑" panose="020B0503020204020204" pitchFamily="34" charset="-122"/>
                </a:rPr>
                <a:t>代理模式</a:t>
              </a:r>
            </a:p>
          </p:txBody>
        </p:sp>
      </p:grpSp>
      <p:grpSp>
        <p:nvGrpSpPr>
          <p:cNvPr id="74" name="Group 46">
            <a:extLst>
              <a:ext uri="{FF2B5EF4-FFF2-40B4-BE49-F238E27FC236}">
                <a16:creationId xmlns:a16="http://schemas.microsoft.com/office/drawing/2014/main" id="{237C3DD7-6845-428C-606A-802D343F93F4}"/>
              </a:ext>
            </a:extLst>
          </p:cNvPr>
          <p:cNvGrpSpPr/>
          <p:nvPr/>
        </p:nvGrpSpPr>
        <p:grpSpPr>
          <a:xfrm>
            <a:off x="1148931" y="7398468"/>
            <a:ext cx="5027930" cy="1480447"/>
            <a:chOff x="-219923" y="-47625"/>
            <a:chExt cx="6703908" cy="1973930"/>
          </a:xfrm>
        </p:grpSpPr>
        <p:sp>
          <p:nvSpPr>
            <p:cNvPr id="75" name="TextBox 47">
              <a:extLst>
                <a:ext uri="{FF2B5EF4-FFF2-40B4-BE49-F238E27FC236}">
                  <a16:creationId xmlns:a16="http://schemas.microsoft.com/office/drawing/2014/main" id="{156702AE-AB66-2611-8C44-2E408B2046BE}"/>
                </a:ext>
              </a:extLst>
            </p:cNvPr>
            <p:cNvSpPr txBox="1"/>
            <p:nvPr/>
          </p:nvSpPr>
          <p:spPr>
            <a:xfrm>
              <a:off x="-219923" y="1003438"/>
              <a:ext cx="6703908" cy="922867"/>
            </a:xfrm>
            <a:prstGeom prst="rect">
              <a:avLst/>
            </a:prstGeom>
          </p:spPr>
          <p:txBody>
            <a:bodyPr wrap="square" lIns="0" tIns="0" rIns="0" bIns="0" rtlCol="0" anchor="t">
              <a:spAutoFit/>
            </a:bodyPr>
            <a:lstStyle/>
            <a:p>
              <a:pPr marL="285750" indent="-285750">
                <a:lnSpc>
                  <a:spcPts val="2700"/>
                </a:lnSpc>
                <a:buFont typeface="Arial" panose="020B0604020202020204" pitchFamily="34" charset="0"/>
                <a:buChar char="•"/>
              </a:pPr>
              <a:r>
                <a:rPr lang="zh-CN" altLang="en-US" sz="1800" dirty="0">
                  <a:solidFill>
                    <a:srgbClr val="494949"/>
                  </a:solidFill>
                  <a:ea typeface="思源黑体 1 Light" panose="020B0400000000000000" charset="-122"/>
                </a:rPr>
                <a:t>抽象处理者：RelateStrategy（维护</a:t>
              </a:r>
              <a:r>
                <a:rPr lang="en-US" altLang="zh-CN" sz="1800" dirty="0">
                  <a:solidFill>
                    <a:srgbClr val="494949"/>
                  </a:solidFill>
                  <a:ea typeface="思源黑体 1 Light" panose="020B0400000000000000" charset="-122"/>
                </a:rPr>
                <a:t>successor</a:t>
              </a:r>
              <a:r>
                <a:rPr lang="zh-CN" altLang="en-US" sz="1800" dirty="0">
                  <a:solidFill>
                    <a:srgbClr val="494949"/>
                  </a:solidFill>
                  <a:ea typeface="思源黑体 1 Light" panose="020B0400000000000000" charset="-122"/>
                </a:rPr>
                <a:t>）</a:t>
              </a:r>
            </a:p>
            <a:p>
              <a:pPr marL="285750" indent="-285750">
                <a:lnSpc>
                  <a:spcPts val="2700"/>
                </a:lnSpc>
                <a:buFont typeface="Arial" panose="020B0604020202020204" pitchFamily="34" charset="0"/>
                <a:buChar char="•"/>
              </a:pPr>
              <a:r>
                <a:rPr lang="zh-CN" altLang="en-US" sz="1800" dirty="0">
                  <a:solidFill>
                    <a:srgbClr val="494949"/>
                  </a:solidFill>
                  <a:ea typeface="思源黑体 1 Light" panose="020B0400000000000000" charset="-122"/>
                </a:rPr>
                <a:t>具象处理者：</a:t>
              </a:r>
              <a:r>
                <a:rPr lang="en-US" altLang="zh-CN" sz="1800" dirty="0">
                  <a:solidFill>
                    <a:srgbClr val="494949"/>
                  </a:solidFill>
                  <a:ea typeface="思源黑体 1 Light" panose="020B0400000000000000" charset="-122"/>
                </a:rPr>
                <a:t>Release</a:t>
              </a:r>
              <a:r>
                <a:rPr lang="zh-CN" altLang="en-US" sz="1800" dirty="0">
                  <a:solidFill>
                    <a:srgbClr val="494949"/>
                  </a:solidFill>
                  <a:ea typeface="思源黑体 1 Light" panose="020B0400000000000000" charset="-122"/>
                </a:rPr>
                <a:t>RelateStrategy</a:t>
              </a:r>
            </a:p>
          </p:txBody>
        </p:sp>
        <p:sp>
          <p:nvSpPr>
            <p:cNvPr id="76" name="TextBox 48">
              <a:extLst>
                <a:ext uri="{FF2B5EF4-FFF2-40B4-BE49-F238E27FC236}">
                  <a16:creationId xmlns:a16="http://schemas.microsoft.com/office/drawing/2014/main" id="{11535044-32C2-5218-67EA-2D17E5657481}"/>
                </a:ext>
              </a:extLst>
            </p:cNvPr>
            <p:cNvSpPr txBox="1"/>
            <p:nvPr/>
          </p:nvSpPr>
          <p:spPr>
            <a:xfrm>
              <a:off x="0" y="-47625"/>
              <a:ext cx="5894233" cy="630344"/>
            </a:xfrm>
            <a:prstGeom prst="rect">
              <a:avLst/>
            </a:prstGeom>
          </p:spPr>
          <p:txBody>
            <a:bodyPr lIns="0" tIns="0" rIns="0" bIns="0" rtlCol="0" anchor="t">
              <a:spAutoFit/>
            </a:bodyPr>
            <a:lstStyle/>
            <a:p>
              <a:pPr>
                <a:lnSpc>
                  <a:spcPts val="3920"/>
                </a:lnSpc>
                <a:spcBef>
                  <a:spcPct val="0"/>
                </a:spcBef>
              </a:pPr>
              <a:r>
                <a:rPr lang="zh-CN" altLang="en-US" sz="3200" b="1" dirty="0">
                  <a:solidFill>
                    <a:srgbClr val="3B71E4"/>
                  </a:solidFill>
                  <a:latin typeface="微软雅黑" panose="020B0503020204020204" pitchFamily="34" charset="-122"/>
                  <a:ea typeface="微软雅黑" panose="020B0503020204020204" pitchFamily="34" charset="-122"/>
                </a:rPr>
                <a:t>责任链模式</a:t>
              </a:r>
            </a:p>
          </p:txBody>
        </p:sp>
      </p:grpSp>
      <p:pic>
        <p:nvPicPr>
          <p:cNvPr id="84" name="图片 83" descr="产品关联类图">
            <a:extLst>
              <a:ext uri="{FF2B5EF4-FFF2-40B4-BE49-F238E27FC236}">
                <a16:creationId xmlns:a16="http://schemas.microsoft.com/office/drawing/2014/main" id="{9B0C8134-8033-E204-E167-B6A847E5F64B}"/>
              </a:ext>
            </a:extLst>
          </p:cNvPr>
          <p:cNvPicPr>
            <a:picLocks noChangeAspect="1"/>
          </p:cNvPicPr>
          <p:nvPr/>
        </p:nvPicPr>
        <p:blipFill>
          <a:blip r:embed="rId13"/>
          <a:srcRect r="2010" b="3320"/>
          <a:stretch>
            <a:fillRect/>
          </a:stretch>
        </p:blipFill>
        <p:spPr>
          <a:xfrm>
            <a:off x="6583941" y="2412211"/>
            <a:ext cx="11661234" cy="4642848"/>
          </a:xfrm>
          <a:prstGeom prst="rect">
            <a:avLst/>
          </a:prstGeom>
          <a:effectLst>
            <a:outerShdw blurRad="1066800" dist="38100" dir="5400000" algn="t" rotWithShape="0">
              <a:prstClr val="black">
                <a:alpha val="40000"/>
              </a:prstClr>
            </a:outerShdw>
          </a:effectLst>
        </p:spPr>
      </p:pic>
      <p:sp>
        <p:nvSpPr>
          <p:cNvPr id="85" name="TextBox 11">
            <a:extLst>
              <a:ext uri="{FF2B5EF4-FFF2-40B4-BE49-F238E27FC236}">
                <a16:creationId xmlns:a16="http://schemas.microsoft.com/office/drawing/2014/main" id="{13C447FA-1AC6-F11B-EE90-4B4D595879B3}"/>
              </a:ext>
            </a:extLst>
          </p:cNvPr>
          <p:cNvSpPr txBox="1"/>
          <p:nvPr>
            <p:custDataLst>
              <p:tags r:id="rId1"/>
            </p:custDataLst>
          </p:nvPr>
        </p:nvSpPr>
        <p:spPr>
          <a:xfrm>
            <a:off x="6858000" y="7871226"/>
            <a:ext cx="10922087" cy="1596719"/>
          </a:xfrm>
          <a:prstGeom prst="rect">
            <a:avLst/>
          </a:prstGeom>
        </p:spPr>
        <p:txBody>
          <a:bodyPr wrap="square" lIns="0" tIns="0" rIns="0" bIns="0" rtlCol="0" anchor="t">
            <a:spAutoFit/>
          </a:bodyPr>
          <a:lstStyle/>
          <a:p>
            <a:pPr indent="457200">
              <a:lnSpc>
                <a:spcPct val="150000"/>
              </a:lnSpc>
            </a:pPr>
            <a:r>
              <a:rPr lang="en-US" sz="2400" b="1" dirty="0" err="1">
                <a:solidFill>
                  <a:srgbClr val="3B71E4"/>
                </a:solidFill>
                <a:latin typeface="微软雅黑" panose="020B0503020204020204" pitchFamily="34" charset="-122"/>
                <a:ea typeface="微软雅黑" panose="020B0503020204020204" pitchFamily="34" charset="-122"/>
              </a:rPr>
              <a:t>策略模式、代理模式和责任链模式联合使用</a:t>
            </a:r>
            <a:r>
              <a:rPr lang="zh-CN" altLang="en-US" sz="2400" b="1" dirty="0">
                <a:solidFill>
                  <a:srgbClr val="3B71E4"/>
                </a:solidFill>
                <a:latin typeface="微软雅黑" panose="020B0503020204020204" pitchFamily="34" charset="-122"/>
                <a:ea typeface="微软雅黑" panose="020B0503020204020204" pitchFamily="34" charset="-122"/>
              </a:rPr>
              <a:t>，</a:t>
            </a:r>
            <a:r>
              <a:rPr lang="en-US" sz="2400" b="1" dirty="0" err="1">
                <a:solidFill>
                  <a:srgbClr val="3B71E4"/>
                </a:solidFill>
                <a:latin typeface="微软雅黑" panose="020B0503020204020204" pitchFamily="34" charset="-122"/>
                <a:ea typeface="微软雅黑" panose="020B0503020204020204" pitchFamily="34" charset="-122"/>
              </a:rPr>
              <a:t>实现灵活、可扩展且可控制的处理流程</a:t>
            </a:r>
            <a:r>
              <a:rPr lang="zh-CN" altLang="en-US" sz="2400" b="1" dirty="0">
                <a:solidFill>
                  <a:srgbClr val="3B71E4"/>
                </a:solidFill>
                <a:latin typeface="微软雅黑" panose="020B0503020204020204" pitchFamily="34" charset="-122"/>
                <a:ea typeface="微软雅黑" panose="020B0503020204020204" pitchFamily="34" charset="-122"/>
              </a:rPr>
              <a:t>，</a:t>
            </a:r>
            <a:r>
              <a:rPr lang="en-US" sz="2400" b="1" dirty="0" err="1">
                <a:solidFill>
                  <a:srgbClr val="3B71E4"/>
                </a:solidFill>
                <a:latin typeface="微软雅黑" panose="020B0503020204020204" pitchFamily="34" charset="-122"/>
                <a:ea typeface="微软雅黑" panose="020B0503020204020204" pitchFamily="34" charset="-122"/>
              </a:rPr>
              <a:t>允许在运行时选择不同的策略，控制和管理对对象的访问，并实现链式的处理逻辑</a:t>
            </a:r>
            <a:r>
              <a:rPr lang="en-US" sz="2400" b="1" dirty="0">
                <a:solidFill>
                  <a:srgbClr val="3B71E4"/>
                </a:solidFill>
                <a:latin typeface="微软雅黑" panose="020B0503020204020204" pitchFamily="34" charset="-122"/>
                <a:ea typeface="微软雅黑" panose="020B0503020204020204" pitchFamily="34" charset="-122"/>
              </a:rPr>
              <a:t>。</a:t>
            </a:r>
            <a:r>
              <a:rPr lang="en-US" sz="2400" b="1" dirty="0">
                <a:solidFill>
                  <a:schemeClr val="tx2"/>
                </a:solidFill>
                <a:latin typeface="微软雅黑" panose="020B0503020204020204" pitchFamily="34" charset="-122"/>
                <a:ea typeface="微软雅黑" panose="020B0503020204020204" pitchFamily="34" charset="-122"/>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14" name="Group 21">
            <a:extLst>
              <a:ext uri="{FF2B5EF4-FFF2-40B4-BE49-F238E27FC236}">
                <a16:creationId xmlns:a16="http://schemas.microsoft.com/office/drawing/2014/main" id="{48BF0BA4-58F0-B3FE-F9AD-9385426DFAF0}"/>
              </a:ext>
            </a:extLst>
          </p:cNvPr>
          <p:cNvGrpSpPr/>
          <p:nvPr/>
        </p:nvGrpSpPr>
        <p:grpSpPr>
          <a:xfrm>
            <a:off x="461166" y="412950"/>
            <a:ext cx="5466207" cy="890103"/>
            <a:chOff x="0" y="0"/>
            <a:chExt cx="7288275" cy="1186803"/>
          </a:xfrm>
        </p:grpSpPr>
        <p:sp>
          <p:nvSpPr>
            <p:cNvPr id="15" name="Freeform 22">
              <a:extLst>
                <a:ext uri="{FF2B5EF4-FFF2-40B4-BE49-F238E27FC236}">
                  <a16:creationId xmlns:a16="http://schemas.microsoft.com/office/drawing/2014/main" id="{587C8B0A-ABAB-8F81-E8EF-F0154DC843CB}"/>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4"/>
              <a:stretch>
                <a:fillRect/>
              </a:stretch>
            </a:blipFill>
          </p:spPr>
        </p:sp>
        <p:sp>
          <p:nvSpPr>
            <p:cNvPr id="16" name="TextBox 23">
              <a:extLst>
                <a:ext uri="{FF2B5EF4-FFF2-40B4-BE49-F238E27FC236}">
                  <a16:creationId xmlns:a16="http://schemas.microsoft.com/office/drawing/2014/main" id="{39D6D71F-2C89-E52C-8D06-BB4147C19641}"/>
                </a:ext>
              </a:extLst>
            </p:cNvPr>
            <p:cNvSpPr txBox="1"/>
            <p:nvPr/>
          </p:nvSpPr>
          <p:spPr>
            <a:xfrm>
              <a:off x="343499" y="107875"/>
              <a:ext cx="6944776" cy="1078928"/>
            </a:xfrm>
            <a:prstGeom prst="rect">
              <a:avLst/>
            </a:prstGeom>
          </p:spPr>
          <p:txBody>
            <a:bodyPr lIns="0" tIns="0" rIns="0" bIns="0" rtlCol="0" anchor="t">
              <a:spAutoFit/>
            </a:bodyPr>
            <a:lstStyle/>
            <a:p>
              <a:pPr>
                <a:lnSpc>
                  <a:spcPts val="6720"/>
                </a:lnSpc>
                <a:spcBef>
                  <a:spcPct val="0"/>
                </a:spcBef>
              </a:pPr>
              <a:r>
                <a:rPr lang="en-US" sz="5400" b="1" dirty="0">
                  <a:solidFill>
                    <a:srgbClr val="3B71E4"/>
                  </a:solidFill>
                  <a:latin typeface="微软雅黑" panose="020B0503020204020204" pitchFamily="34" charset="-122"/>
                  <a:ea typeface="微软雅黑" panose="020B0503020204020204" pitchFamily="34" charset="-122"/>
                </a:rPr>
                <a:t>HTTP</a:t>
              </a:r>
              <a:r>
                <a:rPr lang="zh-CN" altLang="en-US" sz="5400" b="1" dirty="0">
                  <a:solidFill>
                    <a:srgbClr val="3B71E4"/>
                  </a:solidFill>
                  <a:latin typeface="微软雅黑" panose="020B0503020204020204" pitchFamily="34" charset="-122"/>
                  <a:ea typeface="微软雅黑" panose="020B0503020204020204" pitchFamily="34" charset="-122"/>
                </a:rPr>
                <a:t>响应封装</a:t>
              </a:r>
            </a:p>
          </p:txBody>
        </p:sp>
      </p:grpSp>
      <p:grpSp>
        <p:nvGrpSpPr>
          <p:cNvPr id="18" name="Group 25">
            <a:extLst>
              <a:ext uri="{FF2B5EF4-FFF2-40B4-BE49-F238E27FC236}">
                <a16:creationId xmlns:a16="http://schemas.microsoft.com/office/drawing/2014/main" id="{51A67888-3943-5BA0-F98B-C8127C5DA2F0}"/>
              </a:ext>
            </a:extLst>
          </p:cNvPr>
          <p:cNvGrpSpPr/>
          <p:nvPr/>
        </p:nvGrpSpPr>
        <p:grpSpPr>
          <a:xfrm>
            <a:off x="11144507" y="1280193"/>
            <a:ext cx="3332180" cy="3521603"/>
            <a:chOff x="0" y="0"/>
            <a:chExt cx="4109264" cy="4447474"/>
          </a:xfrm>
        </p:grpSpPr>
        <p:grpSp>
          <p:nvGrpSpPr>
            <p:cNvPr id="19" name="Group 26">
              <a:extLst>
                <a:ext uri="{FF2B5EF4-FFF2-40B4-BE49-F238E27FC236}">
                  <a16:creationId xmlns:a16="http://schemas.microsoft.com/office/drawing/2014/main" id="{6065A718-6838-1FE9-2C33-2E2FAAAD6AA2}"/>
                </a:ext>
              </a:extLst>
            </p:cNvPr>
            <p:cNvGrpSpPr/>
            <p:nvPr/>
          </p:nvGrpSpPr>
          <p:grpSpPr>
            <a:xfrm>
              <a:off x="0" y="0"/>
              <a:ext cx="4109264" cy="4447474"/>
              <a:chOff x="0" y="0"/>
              <a:chExt cx="1305883" cy="1413362"/>
            </a:xfrm>
          </p:grpSpPr>
          <p:sp>
            <p:nvSpPr>
              <p:cNvPr id="24" name="Freeform 27">
                <a:extLst>
                  <a:ext uri="{FF2B5EF4-FFF2-40B4-BE49-F238E27FC236}">
                    <a16:creationId xmlns:a16="http://schemas.microsoft.com/office/drawing/2014/main" id="{DE97EDFB-210F-ED26-CE81-586A51CBB8B4}"/>
                  </a:ext>
                </a:extLst>
              </p:cNvPr>
              <p:cNvSpPr/>
              <p:nvPr/>
            </p:nvSpPr>
            <p:spPr>
              <a:xfrm>
                <a:off x="0" y="0"/>
                <a:ext cx="1305883" cy="1413363"/>
              </a:xfrm>
              <a:custGeom>
                <a:avLst/>
                <a:gdLst/>
                <a:ahLst/>
                <a:cxnLst/>
                <a:rect l="l" t="t" r="r" b="b"/>
                <a:pathLst>
                  <a:path w="1305883" h="1413363">
                    <a:moveTo>
                      <a:pt x="1181423" y="1413362"/>
                    </a:moveTo>
                    <a:lnTo>
                      <a:pt x="124460" y="1413362"/>
                    </a:lnTo>
                    <a:cubicBezTo>
                      <a:pt x="55880" y="1413362"/>
                      <a:pt x="0" y="1357483"/>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20" name="Group 28">
              <a:extLst>
                <a:ext uri="{FF2B5EF4-FFF2-40B4-BE49-F238E27FC236}">
                  <a16:creationId xmlns:a16="http://schemas.microsoft.com/office/drawing/2014/main" id="{A7E89678-964E-1B56-7F8F-DFC361FDBB63}"/>
                </a:ext>
              </a:extLst>
            </p:cNvPr>
            <p:cNvGrpSpPr/>
            <p:nvPr/>
          </p:nvGrpSpPr>
          <p:grpSpPr>
            <a:xfrm>
              <a:off x="0" y="0"/>
              <a:ext cx="4109264" cy="4235308"/>
              <a:chOff x="0" y="0"/>
              <a:chExt cx="1305883" cy="1345938"/>
            </a:xfrm>
          </p:grpSpPr>
          <p:sp>
            <p:nvSpPr>
              <p:cNvPr id="23" name="Freeform 29">
                <a:extLst>
                  <a:ext uri="{FF2B5EF4-FFF2-40B4-BE49-F238E27FC236}">
                    <a16:creationId xmlns:a16="http://schemas.microsoft.com/office/drawing/2014/main" id="{6F20D2DE-872B-74F6-54BE-8B0A5CEE4250}"/>
                  </a:ext>
                </a:extLst>
              </p:cNvPr>
              <p:cNvSpPr/>
              <p:nvPr/>
            </p:nvSpPr>
            <p:spPr>
              <a:xfrm>
                <a:off x="0" y="0"/>
                <a:ext cx="1305883" cy="1345938"/>
              </a:xfrm>
              <a:custGeom>
                <a:avLst/>
                <a:gdLst/>
                <a:ahLst/>
                <a:cxnLst/>
                <a:rect l="l" t="t" r="r" b="b"/>
                <a:pathLst>
                  <a:path w="1305883" h="1345938">
                    <a:moveTo>
                      <a:pt x="1181423" y="1345938"/>
                    </a:moveTo>
                    <a:lnTo>
                      <a:pt x="124460" y="1345938"/>
                    </a:lnTo>
                    <a:cubicBezTo>
                      <a:pt x="55880" y="1345938"/>
                      <a:pt x="0" y="1290058"/>
                      <a:pt x="0" y="1221478"/>
                    </a:cubicBezTo>
                    <a:lnTo>
                      <a:pt x="0" y="124460"/>
                    </a:lnTo>
                    <a:cubicBezTo>
                      <a:pt x="0" y="55880"/>
                      <a:pt x="55880" y="0"/>
                      <a:pt x="124460" y="0"/>
                    </a:cubicBezTo>
                    <a:lnTo>
                      <a:pt x="1181423" y="0"/>
                    </a:lnTo>
                    <a:cubicBezTo>
                      <a:pt x="1250003" y="0"/>
                      <a:pt x="1305883" y="55880"/>
                      <a:pt x="1305883" y="124460"/>
                    </a:cubicBezTo>
                    <a:lnTo>
                      <a:pt x="1305883" y="1221478"/>
                    </a:lnTo>
                    <a:cubicBezTo>
                      <a:pt x="1305883" y="1290058"/>
                      <a:pt x="1250003" y="1345938"/>
                      <a:pt x="1181423" y="1345938"/>
                    </a:cubicBezTo>
                    <a:close/>
                  </a:path>
                </a:pathLst>
              </a:custGeom>
              <a:solidFill>
                <a:srgbClr val="FFFFFF"/>
              </a:solidFill>
            </p:spPr>
          </p:sp>
        </p:grpSp>
        <p:sp>
          <p:nvSpPr>
            <p:cNvPr id="21" name="TextBox 30">
              <a:extLst>
                <a:ext uri="{FF2B5EF4-FFF2-40B4-BE49-F238E27FC236}">
                  <a16:creationId xmlns:a16="http://schemas.microsoft.com/office/drawing/2014/main" id="{ADDF179E-E9DE-D3EB-A455-E4D1B13C88AD}"/>
                </a:ext>
              </a:extLst>
            </p:cNvPr>
            <p:cNvSpPr txBox="1"/>
            <p:nvPr/>
          </p:nvSpPr>
          <p:spPr>
            <a:xfrm>
              <a:off x="661063" y="1260353"/>
              <a:ext cx="2838627" cy="1384300"/>
            </a:xfrm>
            <a:prstGeom prst="rect">
              <a:avLst/>
            </a:prstGeom>
          </p:spPr>
          <p:txBody>
            <a:bodyPr lIns="0" tIns="0" rIns="0" bIns="0" rtlCol="0" anchor="t">
              <a:spAutoFit/>
            </a:bodyPr>
            <a:lstStyle/>
            <a:p>
              <a:pPr>
                <a:lnSpc>
                  <a:spcPts val="2700"/>
                </a:lnSpc>
              </a:pPr>
              <a:r>
                <a:rPr lang="en-US" sz="1800" dirty="0" err="1">
                  <a:solidFill>
                    <a:srgbClr val="494949"/>
                  </a:solidFill>
                  <a:ea typeface="思源黑体 1 Light" panose="020B0400000000000000" charset="-122"/>
                </a:rPr>
                <a:t>通过单例模式的方法创建的类在当前进程中只有一个实例</a:t>
              </a:r>
              <a:r>
                <a:rPr lang="en-US" sz="1800" dirty="0">
                  <a:solidFill>
                    <a:srgbClr val="494949"/>
                  </a:solidFill>
                  <a:ea typeface="思源黑体 1 Light" panose="020B0400000000000000" charset="-122"/>
                </a:rPr>
                <a:t>。</a:t>
              </a:r>
            </a:p>
          </p:txBody>
        </p:sp>
        <p:sp>
          <p:nvSpPr>
            <p:cNvPr id="22" name="TextBox 31">
              <a:extLst>
                <a:ext uri="{FF2B5EF4-FFF2-40B4-BE49-F238E27FC236}">
                  <a16:creationId xmlns:a16="http://schemas.microsoft.com/office/drawing/2014/main" id="{F0F246C9-8147-6054-643C-34BDDA79E401}"/>
                </a:ext>
              </a:extLst>
            </p:cNvPr>
            <p:cNvSpPr txBox="1"/>
            <p:nvPr/>
          </p:nvSpPr>
          <p:spPr>
            <a:xfrm>
              <a:off x="333741" y="3300129"/>
              <a:ext cx="3441780" cy="669713"/>
            </a:xfrm>
            <a:prstGeom prst="rect">
              <a:avLst/>
            </a:prstGeom>
          </p:spPr>
          <p:txBody>
            <a:bodyPr lIns="0" tIns="0" rIns="0" bIns="0" rtlCol="0" anchor="t">
              <a:spAutoFit/>
            </a:bodyPr>
            <a:lstStyle/>
            <a:p>
              <a:pPr algn="ctr">
                <a:lnSpc>
                  <a:spcPts val="3920"/>
                </a:lnSpc>
                <a:spcBef>
                  <a:spcPct val="0"/>
                </a:spcBef>
              </a:pPr>
              <a:r>
                <a:rPr lang="zh-CN" altLang="en-US" sz="2800" dirty="0">
                  <a:solidFill>
                    <a:srgbClr val="3B71E4"/>
                  </a:solidFill>
                  <a:latin typeface="思源黑体 1 Bold" panose="020B0800000000000000" charset="-122"/>
                  <a:ea typeface="思源黑体 1 Bold" panose="020B0800000000000000" charset="-122"/>
                </a:rPr>
                <a:t>单例模式</a:t>
              </a:r>
            </a:p>
          </p:txBody>
        </p:sp>
      </p:grpSp>
      <p:grpSp>
        <p:nvGrpSpPr>
          <p:cNvPr id="25" name="Group 32">
            <a:extLst>
              <a:ext uri="{FF2B5EF4-FFF2-40B4-BE49-F238E27FC236}">
                <a16:creationId xmlns:a16="http://schemas.microsoft.com/office/drawing/2014/main" id="{828B2139-E248-EB96-6CC4-8DA20CD383BB}"/>
              </a:ext>
            </a:extLst>
          </p:cNvPr>
          <p:cNvGrpSpPr/>
          <p:nvPr/>
        </p:nvGrpSpPr>
        <p:grpSpPr>
          <a:xfrm>
            <a:off x="14768378" y="1280193"/>
            <a:ext cx="3081948" cy="3449568"/>
            <a:chOff x="0" y="0"/>
            <a:chExt cx="4109264" cy="5719290"/>
          </a:xfrm>
        </p:grpSpPr>
        <p:grpSp>
          <p:nvGrpSpPr>
            <p:cNvPr id="26" name="Group 33">
              <a:extLst>
                <a:ext uri="{FF2B5EF4-FFF2-40B4-BE49-F238E27FC236}">
                  <a16:creationId xmlns:a16="http://schemas.microsoft.com/office/drawing/2014/main" id="{8A932DFF-74FB-3C76-D194-EFC85BC96FAE}"/>
                </a:ext>
              </a:extLst>
            </p:cNvPr>
            <p:cNvGrpSpPr/>
            <p:nvPr/>
          </p:nvGrpSpPr>
          <p:grpSpPr>
            <a:xfrm>
              <a:off x="0" y="1271816"/>
              <a:ext cx="4109264" cy="4447474"/>
              <a:chOff x="0" y="0"/>
              <a:chExt cx="1305883" cy="1413362"/>
            </a:xfrm>
          </p:grpSpPr>
          <p:sp>
            <p:nvSpPr>
              <p:cNvPr id="31" name="Freeform 34">
                <a:extLst>
                  <a:ext uri="{FF2B5EF4-FFF2-40B4-BE49-F238E27FC236}">
                    <a16:creationId xmlns:a16="http://schemas.microsoft.com/office/drawing/2014/main" id="{0E8D9938-BC6E-0523-30C2-820F65C34F62}"/>
                  </a:ext>
                </a:extLst>
              </p:cNvPr>
              <p:cNvSpPr/>
              <p:nvPr/>
            </p:nvSpPr>
            <p:spPr>
              <a:xfrm>
                <a:off x="0" y="0"/>
                <a:ext cx="1305883" cy="1413363"/>
              </a:xfrm>
              <a:custGeom>
                <a:avLst/>
                <a:gdLst/>
                <a:ahLst/>
                <a:cxnLst/>
                <a:rect l="l" t="t" r="r" b="b"/>
                <a:pathLst>
                  <a:path w="1305883" h="1413363">
                    <a:moveTo>
                      <a:pt x="1181423" y="1413362"/>
                    </a:moveTo>
                    <a:lnTo>
                      <a:pt x="124460" y="1413362"/>
                    </a:lnTo>
                    <a:cubicBezTo>
                      <a:pt x="55880" y="1413362"/>
                      <a:pt x="0" y="1357483"/>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27" name="Group 35">
              <a:extLst>
                <a:ext uri="{FF2B5EF4-FFF2-40B4-BE49-F238E27FC236}">
                  <a16:creationId xmlns:a16="http://schemas.microsoft.com/office/drawing/2014/main" id="{EB37F620-997F-B6E0-071B-47FF413581E1}"/>
                </a:ext>
              </a:extLst>
            </p:cNvPr>
            <p:cNvGrpSpPr/>
            <p:nvPr/>
          </p:nvGrpSpPr>
          <p:grpSpPr>
            <a:xfrm>
              <a:off x="0" y="0"/>
              <a:ext cx="4109264" cy="5507124"/>
              <a:chOff x="0" y="0"/>
              <a:chExt cx="1305883" cy="1750108"/>
            </a:xfrm>
          </p:grpSpPr>
          <p:sp>
            <p:nvSpPr>
              <p:cNvPr id="30" name="Freeform 36">
                <a:extLst>
                  <a:ext uri="{FF2B5EF4-FFF2-40B4-BE49-F238E27FC236}">
                    <a16:creationId xmlns:a16="http://schemas.microsoft.com/office/drawing/2014/main" id="{4E9D0288-9B75-BC86-7107-E3BCCDD7C10B}"/>
                  </a:ext>
                </a:extLst>
              </p:cNvPr>
              <p:cNvSpPr/>
              <p:nvPr/>
            </p:nvSpPr>
            <p:spPr>
              <a:xfrm>
                <a:off x="0" y="0"/>
                <a:ext cx="1305883" cy="1750109"/>
              </a:xfrm>
              <a:custGeom>
                <a:avLst/>
                <a:gdLst/>
                <a:ahLst/>
                <a:cxnLst/>
                <a:rect l="l" t="t" r="r" b="b"/>
                <a:pathLst>
                  <a:path w="1305883" h="1750109">
                    <a:moveTo>
                      <a:pt x="1181423" y="1750108"/>
                    </a:moveTo>
                    <a:lnTo>
                      <a:pt x="124460" y="1750108"/>
                    </a:lnTo>
                    <a:cubicBezTo>
                      <a:pt x="55880" y="1750108"/>
                      <a:pt x="0" y="1694229"/>
                      <a:pt x="0" y="1625648"/>
                    </a:cubicBezTo>
                    <a:lnTo>
                      <a:pt x="0" y="124460"/>
                    </a:lnTo>
                    <a:cubicBezTo>
                      <a:pt x="0" y="55880"/>
                      <a:pt x="55880" y="0"/>
                      <a:pt x="124460" y="0"/>
                    </a:cubicBezTo>
                    <a:lnTo>
                      <a:pt x="1181423" y="0"/>
                    </a:lnTo>
                    <a:cubicBezTo>
                      <a:pt x="1250003" y="0"/>
                      <a:pt x="1305883" y="55880"/>
                      <a:pt x="1305883" y="124460"/>
                    </a:cubicBezTo>
                    <a:lnTo>
                      <a:pt x="1305883" y="1625649"/>
                    </a:lnTo>
                    <a:cubicBezTo>
                      <a:pt x="1305883" y="1694229"/>
                      <a:pt x="1250003" y="1750109"/>
                      <a:pt x="1181423" y="1750109"/>
                    </a:cubicBezTo>
                    <a:close/>
                  </a:path>
                </a:pathLst>
              </a:custGeom>
              <a:solidFill>
                <a:srgbClr val="FFFFFF"/>
              </a:solidFill>
            </p:spPr>
          </p:sp>
        </p:grpSp>
        <p:sp>
          <p:nvSpPr>
            <p:cNvPr id="28" name="TextBox 37">
              <a:extLst>
                <a:ext uri="{FF2B5EF4-FFF2-40B4-BE49-F238E27FC236}">
                  <a16:creationId xmlns:a16="http://schemas.microsoft.com/office/drawing/2014/main" id="{C1270EFC-6E9C-F135-C415-F2BA9A4E225F}"/>
                </a:ext>
              </a:extLst>
            </p:cNvPr>
            <p:cNvSpPr txBox="1"/>
            <p:nvPr/>
          </p:nvSpPr>
          <p:spPr>
            <a:xfrm>
              <a:off x="615713" y="738364"/>
              <a:ext cx="2838627" cy="2769446"/>
            </a:xfrm>
            <a:prstGeom prst="rect">
              <a:avLst/>
            </a:prstGeom>
          </p:spPr>
          <p:txBody>
            <a:bodyPr lIns="0" tIns="0" rIns="0" bIns="0" rtlCol="0" anchor="t">
              <a:spAutoFit/>
            </a:bodyPr>
            <a:lstStyle/>
            <a:p>
              <a:pPr>
                <a:lnSpc>
                  <a:spcPts val="2700"/>
                </a:lnSpc>
              </a:pPr>
              <a:r>
                <a:rPr lang="en-US" sz="1800" dirty="0" err="1">
                  <a:solidFill>
                    <a:srgbClr val="494949"/>
                  </a:solidFill>
                  <a:ea typeface="思源黑体 1 Light" panose="020B0400000000000000" charset="-122"/>
                </a:rPr>
                <a:t>为了简化创建过程,可以只创建一个对象,然后再通过克隆的方式复制出多个相同的对象,这就是原型模式的设计思想</a:t>
              </a:r>
              <a:r>
                <a:rPr lang="en-US" sz="1800" dirty="0">
                  <a:solidFill>
                    <a:srgbClr val="494949"/>
                  </a:solidFill>
                  <a:ea typeface="思源黑体 1 Light" panose="020B0400000000000000" charset="-122"/>
                </a:rPr>
                <a:t>。 </a:t>
              </a:r>
            </a:p>
          </p:txBody>
        </p:sp>
        <p:sp>
          <p:nvSpPr>
            <p:cNvPr id="29" name="TextBox 38">
              <a:extLst>
                <a:ext uri="{FF2B5EF4-FFF2-40B4-BE49-F238E27FC236}">
                  <a16:creationId xmlns:a16="http://schemas.microsoft.com/office/drawing/2014/main" id="{DEEDDEBC-8F8C-52FC-F84E-06B14F9B82B9}"/>
                </a:ext>
              </a:extLst>
            </p:cNvPr>
            <p:cNvSpPr txBox="1"/>
            <p:nvPr/>
          </p:nvSpPr>
          <p:spPr>
            <a:xfrm>
              <a:off x="333742" y="4435624"/>
              <a:ext cx="3441780" cy="669713"/>
            </a:xfrm>
            <a:prstGeom prst="rect">
              <a:avLst/>
            </a:prstGeom>
          </p:spPr>
          <p:txBody>
            <a:bodyPr lIns="0" tIns="0" rIns="0" bIns="0" rtlCol="0" anchor="t">
              <a:spAutoFit/>
            </a:bodyPr>
            <a:lstStyle/>
            <a:p>
              <a:pPr algn="ctr">
                <a:lnSpc>
                  <a:spcPts val="3920"/>
                </a:lnSpc>
                <a:spcBef>
                  <a:spcPct val="0"/>
                </a:spcBef>
              </a:pPr>
              <a:r>
                <a:rPr lang="zh-CN" altLang="en-US" sz="2800">
                  <a:solidFill>
                    <a:srgbClr val="3B71E4"/>
                  </a:solidFill>
                  <a:latin typeface="思源黑体 1 Bold" panose="020B0800000000000000" charset="-122"/>
                  <a:ea typeface="思源黑体 1 Bold" panose="020B0800000000000000" charset="-122"/>
                </a:rPr>
                <a:t>原型模式</a:t>
              </a:r>
            </a:p>
          </p:txBody>
        </p:sp>
      </p:grpSp>
      <p:grpSp>
        <p:nvGrpSpPr>
          <p:cNvPr id="32" name="Group 39">
            <a:extLst>
              <a:ext uri="{FF2B5EF4-FFF2-40B4-BE49-F238E27FC236}">
                <a16:creationId xmlns:a16="http://schemas.microsoft.com/office/drawing/2014/main" id="{826BD62C-C1E0-FB67-41DF-F3FA41D73CB9}"/>
              </a:ext>
            </a:extLst>
          </p:cNvPr>
          <p:cNvGrpSpPr/>
          <p:nvPr/>
        </p:nvGrpSpPr>
        <p:grpSpPr>
          <a:xfrm>
            <a:off x="11144507" y="5661012"/>
            <a:ext cx="3373563" cy="3449568"/>
            <a:chOff x="0" y="0"/>
            <a:chExt cx="4109264" cy="6966922"/>
          </a:xfrm>
        </p:grpSpPr>
        <p:grpSp>
          <p:nvGrpSpPr>
            <p:cNvPr id="33" name="Group 40">
              <a:extLst>
                <a:ext uri="{FF2B5EF4-FFF2-40B4-BE49-F238E27FC236}">
                  <a16:creationId xmlns:a16="http://schemas.microsoft.com/office/drawing/2014/main" id="{DC7593FB-6CC7-FA57-7FFA-B1395112F942}"/>
                </a:ext>
              </a:extLst>
            </p:cNvPr>
            <p:cNvGrpSpPr/>
            <p:nvPr/>
          </p:nvGrpSpPr>
          <p:grpSpPr>
            <a:xfrm>
              <a:off x="0" y="2519448"/>
              <a:ext cx="4109264" cy="4447474"/>
              <a:chOff x="0" y="0"/>
              <a:chExt cx="1305883" cy="1413362"/>
            </a:xfrm>
          </p:grpSpPr>
          <p:sp>
            <p:nvSpPr>
              <p:cNvPr id="38" name="Freeform 41">
                <a:extLst>
                  <a:ext uri="{FF2B5EF4-FFF2-40B4-BE49-F238E27FC236}">
                    <a16:creationId xmlns:a16="http://schemas.microsoft.com/office/drawing/2014/main" id="{B06A9442-CE04-F555-216D-A5CCBB71D674}"/>
                  </a:ext>
                </a:extLst>
              </p:cNvPr>
              <p:cNvSpPr/>
              <p:nvPr/>
            </p:nvSpPr>
            <p:spPr>
              <a:xfrm>
                <a:off x="0" y="0"/>
                <a:ext cx="1305883" cy="1413363"/>
              </a:xfrm>
              <a:custGeom>
                <a:avLst/>
                <a:gdLst/>
                <a:ahLst/>
                <a:cxnLst/>
                <a:rect l="l" t="t" r="r" b="b"/>
                <a:pathLst>
                  <a:path w="1305883" h="1413363">
                    <a:moveTo>
                      <a:pt x="1181423" y="1413362"/>
                    </a:moveTo>
                    <a:lnTo>
                      <a:pt x="124460" y="1413362"/>
                    </a:lnTo>
                    <a:cubicBezTo>
                      <a:pt x="55880" y="1413362"/>
                      <a:pt x="0" y="1357483"/>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34" name="Group 42">
              <a:extLst>
                <a:ext uri="{FF2B5EF4-FFF2-40B4-BE49-F238E27FC236}">
                  <a16:creationId xmlns:a16="http://schemas.microsoft.com/office/drawing/2014/main" id="{1CAA53A0-BB2F-FBD3-E732-2E42EDAE27DB}"/>
                </a:ext>
              </a:extLst>
            </p:cNvPr>
            <p:cNvGrpSpPr/>
            <p:nvPr/>
          </p:nvGrpSpPr>
          <p:grpSpPr>
            <a:xfrm>
              <a:off x="0" y="0"/>
              <a:ext cx="4109264" cy="6754756"/>
              <a:chOff x="0" y="0"/>
              <a:chExt cx="1305883" cy="2146593"/>
            </a:xfrm>
          </p:grpSpPr>
          <p:sp>
            <p:nvSpPr>
              <p:cNvPr id="37" name="Freeform 43">
                <a:extLst>
                  <a:ext uri="{FF2B5EF4-FFF2-40B4-BE49-F238E27FC236}">
                    <a16:creationId xmlns:a16="http://schemas.microsoft.com/office/drawing/2014/main" id="{B9A8CD40-C6B6-BC1D-AC87-1FA47F10A05B}"/>
                  </a:ext>
                </a:extLst>
              </p:cNvPr>
              <p:cNvSpPr/>
              <p:nvPr/>
            </p:nvSpPr>
            <p:spPr>
              <a:xfrm>
                <a:off x="0" y="0"/>
                <a:ext cx="1305883" cy="2146594"/>
              </a:xfrm>
              <a:custGeom>
                <a:avLst/>
                <a:gdLst/>
                <a:ahLst/>
                <a:cxnLst/>
                <a:rect l="l" t="t" r="r" b="b"/>
                <a:pathLst>
                  <a:path w="1305883" h="2146594">
                    <a:moveTo>
                      <a:pt x="1181423" y="2146593"/>
                    </a:moveTo>
                    <a:lnTo>
                      <a:pt x="124460" y="2146593"/>
                    </a:lnTo>
                    <a:cubicBezTo>
                      <a:pt x="55880" y="2146593"/>
                      <a:pt x="0" y="2090713"/>
                      <a:pt x="0" y="2022133"/>
                    </a:cubicBezTo>
                    <a:lnTo>
                      <a:pt x="0" y="124460"/>
                    </a:lnTo>
                    <a:cubicBezTo>
                      <a:pt x="0" y="55880"/>
                      <a:pt x="55880" y="0"/>
                      <a:pt x="124460" y="0"/>
                    </a:cubicBezTo>
                    <a:lnTo>
                      <a:pt x="1181423" y="0"/>
                    </a:lnTo>
                    <a:cubicBezTo>
                      <a:pt x="1250003" y="0"/>
                      <a:pt x="1305883" y="55880"/>
                      <a:pt x="1305883" y="124460"/>
                    </a:cubicBezTo>
                    <a:lnTo>
                      <a:pt x="1305883" y="2022134"/>
                    </a:lnTo>
                    <a:cubicBezTo>
                      <a:pt x="1305883" y="2090713"/>
                      <a:pt x="1250003" y="2146594"/>
                      <a:pt x="1181423" y="2146594"/>
                    </a:cubicBezTo>
                    <a:close/>
                  </a:path>
                </a:pathLst>
              </a:custGeom>
              <a:solidFill>
                <a:schemeClr val="bg1"/>
              </a:solidFill>
            </p:spPr>
          </p:sp>
        </p:grpSp>
        <p:sp>
          <p:nvSpPr>
            <p:cNvPr id="35" name="TextBox 44">
              <a:extLst>
                <a:ext uri="{FF2B5EF4-FFF2-40B4-BE49-F238E27FC236}">
                  <a16:creationId xmlns:a16="http://schemas.microsoft.com/office/drawing/2014/main" id="{B2033F61-55FE-B4CD-B104-3A0DEE832B8C}"/>
                </a:ext>
              </a:extLst>
            </p:cNvPr>
            <p:cNvSpPr txBox="1"/>
            <p:nvPr/>
          </p:nvSpPr>
          <p:spPr>
            <a:xfrm>
              <a:off x="635319" y="577850"/>
              <a:ext cx="2838626" cy="1794510"/>
            </a:xfrm>
            <a:prstGeom prst="rect">
              <a:avLst/>
            </a:prstGeom>
          </p:spPr>
          <p:txBody>
            <a:bodyPr lIns="0" tIns="0" rIns="0" bIns="0" rtlCol="0" anchor="t">
              <a:spAutoFit/>
            </a:bodyPr>
            <a:lstStyle/>
            <a:p>
              <a:pPr>
                <a:lnSpc>
                  <a:spcPts val="2700"/>
                </a:lnSpc>
              </a:pPr>
              <a:r>
                <a:rPr lang="en-US" sz="1800">
                  <a:solidFill>
                    <a:srgbClr val="FFFFFF"/>
                  </a:solidFill>
                  <a:ea typeface="思源黑体 1 Light" panose="020B0400000000000000" charset="-122"/>
                </a:rPr>
                <a:t>演示文稿是实用的工具，如果您想在演示文稿中展现内容，可以选择多种方式。 </a:t>
              </a:r>
            </a:p>
          </p:txBody>
        </p:sp>
        <p:sp>
          <p:nvSpPr>
            <p:cNvPr id="36" name="TextBox 45">
              <a:extLst>
                <a:ext uri="{FF2B5EF4-FFF2-40B4-BE49-F238E27FC236}">
                  <a16:creationId xmlns:a16="http://schemas.microsoft.com/office/drawing/2014/main" id="{E1445B51-F238-3DF4-68E6-CA8E36D00BA0}"/>
                </a:ext>
              </a:extLst>
            </p:cNvPr>
            <p:cNvSpPr txBox="1"/>
            <p:nvPr/>
          </p:nvSpPr>
          <p:spPr>
            <a:xfrm>
              <a:off x="617076" y="5768490"/>
              <a:ext cx="3441780" cy="613198"/>
            </a:xfrm>
            <a:prstGeom prst="rect">
              <a:avLst/>
            </a:prstGeom>
          </p:spPr>
          <p:txBody>
            <a:bodyPr lIns="0" tIns="0" rIns="0" bIns="0" rtlCol="0" anchor="t">
              <a:spAutoFit/>
            </a:bodyPr>
            <a:lstStyle/>
            <a:p>
              <a:pPr algn="ctr">
                <a:lnSpc>
                  <a:spcPts val="3920"/>
                </a:lnSpc>
                <a:spcBef>
                  <a:spcPct val="0"/>
                </a:spcBef>
              </a:pPr>
              <a:r>
                <a:rPr lang="en-US" sz="2800" dirty="0">
                  <a:solidFill>
                    <a:srgbClr val="FFFFFF"/>
                  </a:solidFill>
                  <a:latin typeface="思源黑体 1 Bold" panose="020B0800000000000000" charset="-122"/>
                  <a:ea typeface="思源黑体 1 Bold" panose="020B0800000000000000" charset="-122"/>
                </a:rPr>
                <a:t>里程碑3</a:t>
              </a:r>
            </a:p>
          </p:txBody>
        </p:sp>
      </p:grpSp>
      <p:grpSp>
        <p:nvGrpSpPr>
          <p:cNvPr id="39" name="Group 46">
            <a:extLst>
              <a:ext uri="{FF2B5EF4-FFF2-40B4-BE49-F238E27FC236}">
                <a16:creationId xmlns:a16="http://schemas.microsoft.com/office/drawing/2014/main" id="{E255A752-4E33-C446-A600-5C8767D00D07}"/>
              </a:ext>
            </a:extLst>
          </p:cNvPr>
          <p:cNvGrpSpPr/>
          <p:nvPr/>
        </p:nvGrpSpPr>
        <p:grpSpPr>
          <a:xfrm>
            <a:off x="14768378" y="5661012"/>
            <a:ext cx="3081948" cy="3449569"/>
            <a:chOff x="0" y="0"/>
            <a:chExt cx="4109264" cy="8237233"/>
          </a:xfrm>
        </p:grpSpPr>
        <p:grpSp>
          <p:nvGrpSpPr>
            <p:cNvPr id="40" name="Group 47">
              <a:extLst>
                <a:ext uri="{FF2B5EF4-FFF2-40B4-BE49-F238E27FC236}">
                  <a16:creationId xmlns:a16="http://schemas.microsoft.com/office/drawing/2014/main" id="{0E3BED01-1F5F-6D21-9912-2F5F21CCBAD6}"/>
                </a:ext>
              </a:extLst>
            </p:cNvPr>
            <p:cNvGrpSpPr/>
            <p:nvPr/>
          </p:nvGrpSpPr>
          <p:grpSpPr>
            <a:xfrm>
              <a:off x="0" y="3789759"/>
              <a:ext cx="4109264" cy="4447474"/>
              <a:chOff x="0" y="0"/>
              <a:chExt cx="1305883" cy="1413362"/>
            </a:xfrm>
          </p:grpSpPr>
          <p:sp>
            <p:nvSpPr>
              <p:cNvPr id="48" name="Freeform 48">
                <a:extLst>
                  <a:ext uri="{FF2B5EF4-FFF2-40B4-BE49-F238E27FC236}">
                    <a16:creationId xmlns:a16="http://schemas.microsoft.com/office/drawing/2014/main" id="{2CE36C7B-243C-FB96-B773-DA88F3B07FE7}"/>
                  </a:ext>
                </a:extLst>
              </p:cNvPr>
              <p:cNvSpPr/>
              <p:nvPr/>
            </p:nvSpPr>
            <p:spPr>
              <a:xfrm>
                <a:off x="0" y="0"/>
                <a:ext cx="1305883" cy="1413363"/>
              </a:xfrm>
              <a:custGeom>
                <a:avLst/>
                <a:gdLst/>
                <a:ahLst/>
                <a:cxnLst/>
                <a:rect l="l" t="t" r="r" b="b"/>
                <a:pathLst>
                  <a:path w="1305883" h="1413363">
                    <a:moveTo>
                      <a:pt x="1181423" y="1413362"/>
                    </a:moveTo>
                    <a:lnTo>
                      <a:pt x="124460" y="1413362"/>
                    </a:lnTo>
                    <a:cubicBezTo>
                      <a:pt x="55880" y="1413362"/>
                      <a:pt x="0" y="1357483"/>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41" name="Group 49">
              <a:extLst>
                <a:ext uri="{FF2B5EF4-FFF2-40B4-BE49-F238E27FC236}">
                  <a16:creationId xmlns:a16="http://schemas.microsoft.com/office/drawing/2014/main" id="{7D16D4F3-53CA-FB94-760B-D8E70B1FED99}"/>
                </a:ext>
              </a:extLst>
            </p:cNvPr>
            <p:cNvGrpSpPr/>
            <p:nvPr/>
          </p:nvGrpSpPr>
          <p:grpSpPr>
            <a:xfrm>
              <a:off x="0" y="0"/>
              <a:ext cx="4109264" cy="8025066"/>
              <a:chOff x="0" y="0"/>
              <a:chExt cx="1305883" cy="2550285"/>
            </a:xfrm>
          </p:grpSpPr>
          <p:sp>
            <p:nvSpPr>
              <p:cNvPr id="44" name="Freeform 50">
                <a:extLst>
                  <a:ext uri="{FF2B5EF4-FFF2-40B4-BE49-F238E27FC236}">
                    <a16:creationId xmlns:a16="http://schemas.microsoft.com/office/drawing/2014/main" id="{2E315AFC-AC31-AB1C-9552-8A5EA40E3F31}"/>
                  </a:ext>
                </a:extLst>
              </p:cNvPr>
              <p:cNvSpPr/>
              <p:nvPr/>
            </p:nvSpPr>
            <p:spPr>
              <a:xfrm>
                <a:off x="0" y="0"/>
                <a:ext cx="1305883" cy="2550285"/>
              </a:xfrm>
              <a:custGeom>
                <a:avLst/>
                <a:gdLst/>
                <a:ahLst/>
                <a:cxnLst/>
                <a:rect l="l" t="t" r="r" b="b"/>
                <a:pathLst>
                  <a:path w="1305883" h="2550285">
                    <a:moveTo>
                      <a:pt x="1181423" y="2550285"/>
                    </a:moveTo>
                    <a:lnTo>
                      <a:pt x="124460" y="2550285"/>
                    </a:lnTo>
                    <a:cubicBezTo>
                      <a:pt x="55880" y="2550285"/>
                      <a:pt x="0" y="2494405"/>
                      <a:pt x="0" y="2425825"/>
                    </a:cubicBezTo>
                    <a:lnTo>
                      <a:pt x="0" y="124460"/>
                    </a:lnTo>
                    <a:cubicBezTo>
                      <a:pt x="0" y="55880"/>
                      <a:pt x="55880" y="0"/>
                      <a:pt x="124460" y="0"/>
                    </a:cubicBezTo>
                    <a:lnTo>
                      <a:pt x="1181423" y="0"/>
                    </a:lnTo>
                    <a:cubicBezTo>
                      <a:pt x="1250003" y="0"/>
                      <a:pt x="1305883" y="55880"/>
                      <a:pt x="1305883" y="124460"/>
                    </a:cubicBezTo>
                    <a:lnTo>
                      <a:pt x="1305883" y="2425825"/>
                    </a:lnTo>
                    <a:cubicBezTo>
                      <a:pt x="1305883" y="2494405"/>
                      <a:pt x="1250003" y="2550285"/>
                      <a:pt x="1181423" y="2550285"/>
                    </a:cubicBezTo>
                    <a:close/>
                  </a:path>
                </a:pathLst>
              </a:custGeom>
              <a:solidFill>
                <a:srgbClr val="FFFFFF"/>
              </a:solidFill>
            </p:spPr>
          </p:sp>
        </p:grpSp>
        <p:sp>
          <p:nvSpPr>
            <p:cNvPr id="42" name="TextBox 51">
              <a:extLst>
                <a:ext uri="{FF2B5EF4-FFF2-40B4-BE49-F238E27FC236}">
                  <a16:creationId xmlns:a16="http://schemas.microsoft.com/office/drawing/2014/main" id="{6ECBDA54-392F-F67E-47CC-583440C6047A}"/>
                </a:ext>
              </a:extLst>
            </p:cNvPr>
            <p:cNvSpPr txBox="1"/>
            <p:nvPr/>
          </p:nvSpPr>
          <p:spPr>
            <a:xfrm>
              <a:off x="635319" y="577850"/>
              <a:ext cx="2838626" cy="3231727"/>
            </a:xfrm>
            <a:prstGeom prst="rect">
              <a:avLst/>
            </a:prstGeom>
          </p:spPr>
          <p:txBody>
            <a:bodyPr lIns="0" tIns="0" rIns="0" bIns="0" rtlCol="0" anchor="t">
              <a:spAutoFit/>
            </a:bodyPr>
            <a:lstStyle/>
            <a:p>
              <a:pPr>
                <a:lnSpc>
                  <a:spcPts val="2700"/>
                </a:lnSpc>
              </a:pPr>
              <a:r>
                <a:rPr lang="en-US" sz="1800" dirty="0" err="1">
                  <a:solidFill>
                    <a:srgbClr val="494949"/>
                  </a:solidFill>
                  <a:ea typeface="思源黑体 1 Light" panose="020B0400000000000000" charset="-122"/>
                </a:rPr>
                <a:t>装饰器模式允许向一个现有的对象添加新的功能，同时又不改变其结构</a:t>
              </a:r>
              <a:r>
                <a:rPr lang="en-US" sz="1800" dirty="0">
                  <a:solidFill>
                    <a:srgbClr val="494949"/>
                  </a:solidFill>
                  <a:ea typeface="思源黑体 1 Light" panose="020B0400000000000000" charset="-122"/>
                </a:rPr>
                <a:t>。 </a:t>
              </a:r>
              <a:r>
                <a:rPr lang="en-US" sz="1800" dirty="0" err="1">
                  <a:solidFill>
                    <a:srgbClr val="494949"/>
                  </a:solidFill>
                  <a:ea typeface="思源黑体 1 Light" panose="020B0400000000000000" charset="-122"/>
                </a:rPr>
                <a:t>这种类型的设计模式属于结构型模式，它是作为现有的类的一个包装</a:t>
              </a:r>
              <a:r>
                <a:rPr lang="en-US" sz="1800" dirty="0">
                  <a:solidFill>
                    <a:srgbClr val="494949"/>
                  </a:solidFill>
                  <a:ea typeface="思源黑体 1 Light" panose="020B0400000000000000" charset="-122"/>
                </a:rPr>
                <a:t>。</a:t>
              </a:r>
            </a:p>
          </p:txBody>
        </p:sp>
        <p:sp>
          <p:nvSpPr>
            <p:cNvPr id="43" name="TextBox 52">
              <a:extLst>
                <a:ext uri="{FF2B5EF4-FFF2-40B4-BE49-F238E27FC236}">
                  <a16:creationId xmlns:a16="http://schemas.microsoft.com/office/drawing/2014/main" id="{2348A3FD-9EE5-4F13-956A-F594DD72AB4E}"/>
                </a:ext>
              </a:extLst>
            </p:cNvPr>
            <p:cNvSpPr txBox="1"/>
            <p:nvPr/>
          </p:nvSpPr>
          <p:spPr>
            <a:xfrm>
              <a:off x="333741" y="6563844"/>
              <a:ext cx="3441780" cy="669713"/>
            </a:xfrm>
            <a:prstGeom prst="rect">
              <a:avLst/>
            </a:prstGeom>
          </p:spPr>
          <p:txBody>
            <a:bodyPr lIns="0" tIns="0" rIns="0" bIns="0" rtlCol="0" anchor="t">
              <a:spAutoFit/>
            </a:bodyPr>
            <a:lstStyle/>
            <a:p>
              <a:pPr algn="ctr">
                <a:lnSpc>
                  <a:spcPts val="3920"/>
                </a:lnSpc>
                <a:spcBef>
                  <a:spcPct val="0"/>
                </a:spcBef>
              </a:pPr>
              <a:r>
                <a:rPr lang="zh-CN" altLang="en-US" sz="2800" dirty="0">
                  <a:solidFill>
                    <a:srgbClr val="3B71E4"/>
                  </a:solidFill>
                  <a:latin typeface="思源黑体 1 Bold" panose="020B0800000000000000" charset="-122"/>
                  <a:ea typeface="思源黑体 1 Bold" panose="020B0800000000000000" charset="-122"/>
                </a:rPr>
                <a:t>装饰器模式</a:t>
              </a:r>
            </a:p>
          </p:txBody>
        </p:sp>
      </p:grpSp>
      <p:sp>
        <p:nvSpPr>
          <p:cNvPr id="57" name="TextBox 38">
            <a:extLst>
              <a:ext uri="{FF2B5EF4-FFF2-40B4-BE49-F238E27FC236}">
                <a16:creationId xmlns:a16="http://schemas.microsoft.com/office/drawing/2014/main" id="{7889300F-9CD6-8E8C-EFBD-1F4B5093B2FE}"/>
              </a:ext>
            </a:extLst>
          </p:cNvPr>
          <p:cNvSpPr txBox="1"/>
          <p:nvPr>
            <p:custDataLst>
              <p:tags r:id="rId1"/>
            </p:custDataLst>
          </p:nvPr>
        </p:nvSpPr>
        <p:spPr>
          <a:xfrm>
            <a:off x="11386507" y="8370921"/>
            <a:ext cx="2581335" cy="502285"/>
          </a:xfrm>
          <a:prstGeom prst="rect">
            <a:avLst/>
          </a:prstGeom>
        </p:spPr>
        <p:txBody>
          <a:bodyPr lIns="0" tIns="0" rIns="0" bIns="0" rtlCol="0" anchor="t">
            <a:spAutoFit/>
          </a:bodyPr>
          <a:lstStyle/>
          <a:p>
            <a:pPr algn="ctr">
              <a:lnSpc>
                <a:spcPts val="3920"/>
              </a:lnSpc>
              <a:spcBef>
                <a:spcPct val="0"/>
              </a:spcBef>
            </a:pPr>
            <a:r>
              <a:rPr lang="zh-CN" altLang="en-US" sz="2800" dirty="0">
                <a:solidFill>
                  <a:srgbClr val="3B71E4"/>
                </a:solidFill>
                <a:latin typeface="思源黑体 1 Bold" panose="020B0800000000000000" charset="-122"/>
                <a:ea typeface="思源黑体 1 Bold" panose="020B0800000000000000" charset="-122"/>
              </a:rPr>
              <a:t>建造者模式</a:t>
            </a:r>
          </a:p>
        </p:txBody>
      </p:sp>
      <p:sp>
        <p:nvSpPr>
          <p:cNvPr id="58" name="TextBox 37">
            <a:extLst>
              <a:ext uri="{FF2B5EF4-FFF2-40B4-BE49-F238E27FC236}">
                <a16:creationId xmlns:a16="http://schemas.microsoft.com/office/drawing/2014/main" id="{25A25D8D-E948-F35D-7B0A-D1C1434FABA7}"/>
              </a:ext>
            </a:extLst>
          </p:cNvPr>
          <p:cNvSpPr txBox="1"/>
          <p:nvPr>
            <p:custDataLst>
              <p:tags r:id="rId2"/>
            </p:custDataLst>
          </p:nvPr>
        </p:nvSpPr>
        <p:spPr>
          <a:xfrm>
            <a:off x="11719405" y="5947126"/>
            <a:ext cx="2143673" cy="2423795"/>
          </a:xfrm>
          <a:prstGeom prst="rect">
            <a:avLst/>
          </a:prstGeom>
        </p:spPr>
        <p:txBody>
          <a:bodyPr wrap="square" lIns="0" tIns="0" rIns="0" bIns="0" rtlCol="0" anchor="t">
            <a:spAutoFit/>
          </a:bodyPr>
          <a:lstStyle/>
          <a:p>
            <a:pPr>
              <a:lnSpc>
                <a:spcPts val="2700"/>
              </a:lnSpc>
            </a:pPr>
            <a:r>
              <a:rPr lang="en-US" sz="1800" dirty="0" err="1">
                <a:solidFill>
                  <a:srgbClr val="494949"/>
                </a:solidFill>
                <a:ea typeface="思源黑体 1 Light" panose="020B0400000000000000" charset="-122"/>
              </a:rPr>
              <a:t>建造者模式是一种创建型设计模式，它用于构建复杂对象。这种模式将对象的构造与表示进行分离，使得相同的构造过程可以产生不同的表示</a:t>
            </a:r>
            <a:r>
              <a:rPr lang="en-US" sz="1800" dirty="0">
                <a:solidFill>
                  <a:srgbClr val="494949"/>
                </a:solidFill>
                <a:ea typeface="思源黑体 1 Light" panose="020B0400000000000000" charset="-122"/>
              </a:rPr>
              <a:t>。 </a:t>
            </a:r>
          </a:p>
        </p:txBody>
      </p:sp>
      <p:pic>
        <p:nvPicPr>
          <p:cNvPr id="60" name="图片 59">
            <a:extLst>
              <a:ext uri="{FF2B5EF4-FFF2-40B4-BE49-F238E27FC236}">
                <a16:creationId xmlns:a16="http://schemas.microsoft.com/office/drawing/2014/main" id="{99A0C810-D09C-2280-1509-1F2DCA677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479" y="2085384"/>
            <a:ext cx="10826648" cy="625058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0580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34">
            <a:extLst>
              <a:ext uri="{FF2B5EF4-FFF2-40B4-BE49-F238E27FC236}">
                <a16:creationId xmlns:a16="http://schemas.microsoft.com/office/drawing/2014/main" id="{B21A95D1-BCF1-C8AA-5C79-0B1DBE0B9A07}"/>
              </a:ext>
            </a:extLst>
          </p:cNvPr>
          <p:cNvGrpSpPr/>
          <p:nvPr/>
        </p:nvGrpSpPr>
        <p:grpSpPr>
          <a:xfrm>
            <a:off x="457200" y="419100"/>
            <a:ext cx="5466207" cy="942602"/>
            <a:chOff x="0" y="0"/>
            <a:chExt cx="7288275" cy="1256802"/>
          </a:xfrm>
        </p:grpSpPr>
        <p:sp>
          <p:nvSpPr>
            <p:cNvPr id="3" name="Freeform 35">
              <a:extLst>
                <a:ext uri="{FF2B5EF4-FFF2-40B4-BE49-F238E27FC236}">
                  <a16:creationId xmlns:a16="http://schemas.microsoft.com/office/drawing/2014/main" id="{D0196EF4-F12E-0A34-6455-7B671A240676}"/>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TextBox 36">
              <a:extLst>
                <a:ext uri="{FF2B5EF4-FFF2-40B4-BE49-F238E27FC236}">
                  <a16:creationId xmlns:a16="http://schemas.microsoft.com/office/drawing/2014/main" id="{0F66883A-B4CC-3FCB-C947-9565814D8F4C}"/>
                </a:ext>
              </a:extLst>
            </p:cNvPr>
            <p:cNvSpPr txBox="1"/>
            <p:nvPr/>
          </p:nvSpPr>
          <p:spPr>
            <a:xfrm>
              <a:off x="343498" y="107875"/>
              <a:ext cx="6944777" cy="1148927"/>
            </a:xfrm>
            <a:prstGeom prst="rect">
              <a:avLst/>
            </a:prstGeom>
          </p:spPr>
          <p:txBody>
            <a:bodyPr lIns="0" tIns="0" rIns="0" bIns="0" rtlCol="0" anchor="t">
              <a:spAutoFit/>
            </a:bodyPr>
            <a:lstStyle/>
            <a:p>
              <a:pPr>
                <a:lnSpc>
                  <a:spcPts val="6720"/>
                </a:lnSpc>
                <a:spcBef>
                  <a:spcPct val="0"/>
                </a:spcBef>
              </a:pPr>
              <a:r>
                <a:rPr lang="zh-CN" altLang="en-US" sz="4800" dirty="0">
                  <a:solidFill>
                    <a:srgbClr val="3B71E4"/>
                  </a:solidFill>
                  <a:ea typeface="思源黑体 1 Bold" panose="020B0800000000000000" charset="-122"/>
                </a:rPr>
                <a:t>单例模式</a:t>
              </a:r>
            </a:p>
          </p:txBody>
        </p:sp>
      </p:grpSp>
      <p:pic>
        <p:nvPicPr>
          <p:cNvPr id="6" name="图片 5">
            <a:extLst>
              <a:ext uri="{FF2B5EF4-FFF2-40B4-BE49-F238E27FC236}">
                <a16:creationId xmlns:a16="http://schemas.microsoft.com/office/drawing/2014/main" id="{6466E710-5477-F2F7-129D-F7B2CB1EFA5D}"/>
              </a:ext>
            </a:extLst>
          </p:cNvPr>
          <p:cNvPicPr>
            <a:picLocks noChangeAspect="1"/>
          </p:cNvPicPr>
          <p:nvPr>
            <p:custDataLst>
              <p:tags r:id="rId1"/>
            </p:custDataLst>
          </p:nvPr>
        </p:nvPicPr>
        <p:blipFill>
          <a:blip r:embed="rId9"/>
          <a:stretch>
            <a:fillRect/>
          </a:stretch>
        </p:blipFill>
        <p:spPr>
          <a:xfrm>
            <a:off x="1219200" y="3619500"/>
            <a:ext cx="5143500" cy="4171950"/>
          </a:xfrm>
          <a:prstGeom prst="rect">
            <a:avLst/>
          </a:prstGeom>
          <a:effectLst>
            <a:outerShdw blurRad="50800" dist="38100" dir="8100000" algn="tr" rotWithShape="0">
              <a:prstClr val="black">
                <a:alpha val="40000"/>
              </a:prstClr>
            </a:outerShdw>
          </a:effectLst>
        </p:spPr>
      </p:pic>
      <p:pic>
        <p:nvPicPr>
          <p:cNvPr id="7" name="图片 6">
            <a:extLst>
              <a:ext uri="{FF2B5EF4-FFF2-40B4-BE49-F238E27FC236}">
                <a16:creationId xmlns:a16="http://schemas.microsoft.com/office/drawing/2014/main" id="{04861B42-D893-C951-2C77-5BF9C3697705}"/>
              </a:ext>
            </a:extLst>
          </p:cNvPr>
          <p:cNvPicPr>
            <a:picLocks noChangeAspect="1"/>
          </p:cNvPicPr>
          <p:nvPr>
            <p:custDataLst>
              <p:tags r:id="rId2"/>
            </p:custDataLst>
          </p:nvPr>
        </p:nvPicPr>
        <p:blipFill>
          <a:blip r:embed="rId10"/>
          <a:stretch>
            <a:fillRect/>
          </a:stretch>
        </p:blipFill>
        <p:spPr>
          <a:xfrm>
            <a:off x="7467600" y="2400300"/>
            <a:ext cx="10020300" cy="5565775"/>
          </a:xfrm>
          <a:prstGeom prst="rect">
            <a:avLst/>
          </a:prstGeom>
          <a:effectLst>
            <a:outerShdw blurRad="50800" dist="38100" dir="8100000" algn="tr" rotWithShape="0">
              <a:prstClr val="black">
                <a:alpha val="40000"/>
              </a:prstClr>
            </a:outerShdw>
          </a:effectLst>
        </p:spPr>
      </p:pic>
      <p:sp>
        <p:nvSpPr>
          <p:cNvPr id="8" name="TextBox 19">
            <a:extLst>
              <a:ext uri="{FF2B5EF4-FFF2-40B4-BE49-F238E27FC236}">
                <a16:creationId xmlns:a16="http://schemas.microsoft.com/office/drawing/2014/main" id="{9081D3DA-25E5-99ED-EE92-15E2B2905D1D}"/>
              </a:ext>
            </a:extLst>
          </p:cNvPr>
          <p:cNvSpPr txBox="1"/>
          <p:nvPr>
            <p:custDataLst>
              <p:tags r:id="rId3"/>
            </p:custDataLst>
          </p:nvPr>
        </p:nvSpPr>
        <p:spPr>
          <a:xfrm>
            <a:off x="1286510" y="2857500"/>
            <a:ext cx="1562100" cy="502285"/>
          </a:xfrm>
          <a:prstGeom prst="rect">
            <a:avLst/>
          </a:prstGeom>
        </p:spPr>
        <p:txBody>
          <a:bodyPr wrap="square" lIns="0" tIns="0" rIns="0" bIns="0" rtlCol="0" anchor="t">
            <a:spAutoFit/>
          </a:bodyPr>
          <a:lstStyle/>
          <a:p>
            <a:pPr algn="ctr">
              <a:lnSpc>
                <a:spcPts val="3920"/>
              </a:lnSpc>
              <a:spcBef>
                <a:spcPct val="0"/>
              </a:spcBef>
            </a:pPr>
            <a:r>
              <a:rPr lang="zh-CN" altLang="en-US" sz="2800">
                <a:solidFill>
                  <a:srgbClr val="3B71E4"/>
                </a:solidFill>
                <a:ea typeface="思源黑体 1 Bold" panose="020B0800000000000000" charset="-122"/>
              </a:rPr>
              <a:t>懒汉式</a:t>
            </a:r>
          </a:p>
        </p:txBody>
      </p:sp>
      <p:sp>
        <p:nvSpPr>
          <p:cNvPr id="9" name="TextBox 19">
            <a:extLst>
              <a:ext uri="{FF2B5EF4-FFF2-40B4-BE49-F238E27FC236}">
                <a16:creationId xmlns:a16="http://schemas.microsoft.com/office/drawing/2014/main" id="{73B96D50-1D84-1A68-F83E-56931493F790}"/>
              </a:ext>
            </a:extLst>
          </p:cNvPr>
          <p:cNvSpPr txBox="1"/>
          <p:nvPr>
            <p:custDataLst>
              <p:tags r:id="rId4"/>
            </p:custDataLst>
          </p:nvPr>
        </p:nvSpPr>
        <p:spPr>
          <a:xfrm>
            <a:off x="14325600" y="3924300"/>
            <a:ext cx="1562100" cy="502285"/>
          </a:xfrm>
          <a:prstGeom prst="rect">
            <a:avLst/>
          </a:prstGeom>
        </p:spPr>
        <p:txBody>
          <a:bodyPr wrap="square" lIns="0" tIns="0" rIns="0" bIns="0" rtlCol="0" anchor="t">
            <a:spAutoFit/>
          </a:bodyPr>
          <a:lstStyle/>
          <a:p>
            <a:pPr algn="ctr">
              <a:lnSpc>
                <a:spcPts val="3920"/>
              </a:lnSpc>
              <a:spcBef>
                <a:spcPct val="0"/>
              </a:spcBef>
            </a:pPr>
            <a:r>
              <a:rPr lang="zh-CN" altLang="en-US" sz="2800">
                <a:solidFill>
                  <a:srgbClr val="3B71E4"/>
                </a:solidFill>
                <a:ea typeface="思源黑体 1 Bold" panose="020B0800000000000000" charset="-122"/>
              </a:rPr>
              <a:t>依赖注入</a:t>
            </a:r>
          </a:p>
        </p:txBody>
      </p:sp>
      <p:sp>
        <p:nvSpPr>
          <p:cNvPr id="10" name="TextBox 19">
            <a:extLst>
              <a:ext uri="{FF2B5EF4-FFF2-40B4-BE49-F238E27FC236}">
                <a16:creationId xmlns:a16="http://schemas.microsoft.com/office/drawing/2014/main" id="{758E0E7A-3D87-CB92-A32B-E698D5DF1C14}"/>
              </a:ext>
            </a:extLst>
          </p:cNvPr>
          <p:cNvSpPr txBox="1"/>
          <p:nvPr>
            <p:custDataLst>
              <p:tags r:id="rId5"/>
            </p:custDataLst>
          </p:nvPr>
        </p:nvSpPr>
        <p:spPr>
          <a:xfrm>
            <a:off x="2362200" y="8648700"/>
            <a:ext cx="13786485" cy="502285"/>
          </a:xfrm>
          <a:prstGeom prst="rect">
            <a:avLst/>
          </a:prstGeom>
        </p:spPr>
        <p:txBody>
          <a:bodyPr wrap="square" lIns="0" tIns="0" rIns="0" bIns="0" rtlCol="0" anchor="t">
            <a:spAutoFit/>
          </a:bodyPr>
          <a:lstStyle/>
          <a:p>
            <a:pPr algn="ctr">
              <a:lnSpc>
                <a:spcPts val="3920"/>
              </a:lnSpc>
              <a:spcBef>
                <a:spcPct val="0"/>
              </a:spcBef>
            </a:pPr>
            <a:r>
              <a:rPr lang="zh-CN" altLang="en-US" sz="2800">
                <a:solidFill>
                  <a:schemeClr val="tx1"/>
                </a:solidFill>
                <a:ea typeface="思源黑体 1 Bold" panose="020B0800000000000000" charset="-122"/>
              </a:rPr>
              <a:t>对某个类只能存在一个对象实例，并且该类只提供一个取得其对象实例的方法(静态方法)</a:t>
            </a:r>
            <a:endParaRPr lang="zh-CN" altLang="en-US" sz="2800">
              <a:solidFill>
                <a:srgbClr val="3B71E4"/>
              </a:solidFill>
              <a:ea typeface="思源黑体 1 Bold" panose="020B0800000000000000" charset="-122"/>
            </a:endParaRPr>
          </a:p>
        </p:txBody>
      </p:sp>
    </p:spTree>
    <p:extLst>
      <p:ext uri="{BB962C8B-B14F-4D97-AF65-F5344CB8AC3E}">
        <p14:creationId xmlns:p14="http://schemas.microsoft.com/office/powerpoint/2010/main" val="4294266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34">
            <a:extLst>
              <a:ext uri="{FF2B5EF4-FFF2-40B4-BE49-F238E27FC236}">
                <a16:creationId xmlns:a16="http://schemas.microsoft.com/office/drawing/2014/main" id="{EC7CBA94-D654-9A83-7E56-3745A644D3E4}"/>
              </a:ext>
            </a:extLst>
          </p:cNvPr>
          <p:cNvGrpSpPr/>
          <p:nvPr/>
        </p:nvGrpSpPr>
        <p:grpSpPr>
          <a:xfrm>
            <a:off x="560549" y="419100"/>
            <a:ext cx="5466207" cy="942601"/>
            <a:chOff x="0" y="0"/>
            <a:chExt cx="7288275" cy="1256801"/>
          </a:xfrm>
        </p:grpSpPr>
        <p:sp>
          <p:nvSpPr>
            <p:cNvPr id="3" name="Freeform 35">
              <a:extLst>
                <a:ext uri="{FF2B5EF4-FFF2-40B4-BE49-F238E27FC236}">
                  <a16:creationId xmlns:a16="http://schemas.microsoft.com/office/drawing/2014/main" id="{7671AE8A-7E37-BE74-6012-E4199CD6014B}"/>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36">
              <a:extLst>
                <a:ext uri="{FF2B5EF4-FFF2-40B4-BE49-F238E27FC236}">
                  <a16:creationId xmlns:a16="http://schemas.microsoft.com/office/drawing/2014/main" id="{89F7549B-667D-CA0E-9236-D4AEBFC3D26F}"/>
                </a:ext>
              </a:extLst>
            </p:cNvPr>
            <p:cNvSpPr txBox="1"/>
            <p:nvPr/>
          </p:nvSpPr>
          <p:spPr>
            <a:xfrm>
              <a:off x="343498" y="107875"/>
              <a:ext cx="6944777" cy="1148926"/>
            </a:xfrm>
            <a:prstGeom prst="rect">
              <a:avLst/>
            </a:prstGeom>
          </p:spPr>
          <p:txBody>
            <a:bodyPr lIns="0" tIns="0" rIns="0" bIns="0" rtlCol="0" anchor="t">
              <a:spAutoFit/>
            </a:bodyPr>
            <a:lstStyle/>
            <a:p>
              <a:pPr>
                <a:lnSpc>
                  <a:spcPts val="6720"/>
                </a:lnSpc>
                <a:spcBef>
                  <a:spcPct val="0"/>
                </a:spcBef>
              </a:pPr>
              <a:r>
                <a:rPr lang="zh-CN" altLang="en-US" sz="4800" dirty="0">
                  <a:solidFill>
                    <a:srgbClr val="3B71E4"/>
                  </a:solidFill>
                  <a:ea typeface="思源黑体 1 Bold" panose="020B0800000000000000" charset="-122"/>
                </a:rPr>
                <a:t>原型模式</a:t>
              </a:r>
            </a:p>
          </p:txBody>
        </p:sp>
      </p:grpSp>
      <p:pic>
        <p:nvPicPr>
          <p:cNvPr id="6" name="图片 5">
            <a:extLst>
              <a:ext uri="{FF2B5EF4-FFF2-40B4-BE49-F238E27FC236}">
                <a16:creationId xmlns:a16="http://schemas.microsoft.com/office/drawing/2014/main" id="{6014618D-5033-199E-9576-640CC99CC4AC}"/>
              </a:ext>
            </a:extLst>
          </p:cNvPr>
          <p:cNvPicPr>
            <a:picLocks noChangeAspect="1"/>
          </p:cNvPicPr>
          <p:nvPr>
            <p:custDataLst>
              <p:tags r:id="rId1"/>
            </p:custDataLst>
          </p:nvPr>
        </p:nvPicPr>
        <p:blipFill>
          <a:blip r:embed="rId6"/>
          <a:stretch>
            <a:fillRect/>
          </a:stretch>
        </p:blipFill>
        <p:spPr>
          <a:xfrm>
            <a:off x="588258" y="2621279"/>
            <a:ext cx="10903585" cy="6294755"/>
          </a:xfrm>
          <a:prstGeom prst="rect">
            <a:avLst/>
          </a:prstGeom>
          <a:effectLst>
            <a:outerShdw blurRad="50800" dist="38100" dir="8100000" algn="tr" rotWithShape="0">
              <a:prstClr val="black">
                <a:alpha val="40000"/>
              </a:prstClr>
            </a:outerShdw>
          </a:effectLst>
        </p:spPr>
      </p:pic>
      <p:sp>
        <p:nvSpPr>
          <p:cNvPr id="7" name="TextBox 19">
            <a:extLst>
              <a:ext uri="{FF2B5EF4-FFF2-40B4-BE49-F238E27FC236}">
                <a16:creationId xmlns:a16="http://schemas.microsoft.com/office/drawing/2014/main" id="{A9B25555-170E-9E08-7064-11B14B9CCDFF}"/>
              </a:ext>
            </a:extLst>
          </p:cNvPr>
          <p:cNvSpPr txBox="1"/>
          <p:nvPr>
            <p:custDataLst>
              <p:tags r:id="rId2"/>
            </p:custDataLst>
          </p:nvPr>
        </p:nvSpPr>
        <p:spPr>
          <a:xfrm>
            <a:off x="12192000" y="4152900"/>
            <a:ext cx="5403850" cy="3231515"/>
          </a:xfrm>
          <a:prstGeom prst="rect">
            <a:avLst/>
          </a:prstGeom>
        </p:spPr>
        <p:txBody>
          <a:bodyPr wrap="square" lIns="0" tIns="0" rIns="0" bIns="0" rtlCol="0" anchor="t">
            <a:spAutoFit/>
          </a:bodyPr>
          <a:lstStyle/>
          <a:p>
            <a:pPr algn="l">
              <a:lnSpc>
                <a:spcPct val="150000"/>
              </a:lnSpc>
              <a:spcBef>
                <a:spcPct val="0"/>
              </a:spcBef>
            </a:pPr>
            <a:r>
              <a:rPr lang="zh-CN" altLang="en-US" sz="2800">
                <a:solidFill>
                  <a:schemeClr val="tx1"/>
                </a:solidFill>
                <a:ea typeface="思源黑体 1 Bold" panose="020B0800000000000000" charset="-122"/>
              </a:rPr>
              <a:t>原型模式的基本工作原理是通过将一个原型对象传给那个要发动创建的对象,这个要发动创建的对象通过请求原型对象复制原型自己来实现创建过程。</a:t>
            </a:r>
          </a:p>
        </p:txBody>
      </p:sp>
    </p:spTree>
    <p:extLst>
      <p:ext uri="{BB962C8B-B14F-4D97-AF65-F5344CB8AC3E}">
        <p14:creationId xmlns:p14="http://schemas.microsoft.com/office/powerpoint/2010/main" val="172281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34">
            <a:extLst>
              <a:ext uri="{FF2B5EF4-FFF2-40B4-BE49-F238E27FC236}">
                <a16:creationId xmlns:a16="http://schemas.microsoft.com/office/drawing/2014/main" id="{BD08FFD2-8E78-3E25-73DF-F2BD7A6BF820}"/>
              </a:ext>
            </a:extLst>
          </p:cNvPr>
          <p:cNvGrpSpPr/>
          <p:nvPr/>
        </p:nvGrpSpPr>
        <p:grpSpPr>
          <a:xfrm>
            <a:off x="381000" y="342900"/>
            <a:ext cx="5466207" cy="942601"/>
            <a:chOff x="0" y="0"/>
            <a:chExt cx="7288275" cy="1256801"/>
          </a:xfrm>
        </p:grpSpPr>
        <p:sp>
          <p:nvSpPr>
            <p:cNvPr id="3" name="Freeform 35">
              <a:extLst>
                <a:ext uri="{FF2B5EF4-FFF2-40B4-BE49-F238E27FC236}">
                  <a16:creationId xmlns:a16="http://schemas.microsoft.com/office/drawing/2014/main" id="{916D168B-4086-1DB8-99DC-AF45ED973121}"/>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36">
              <a:extLst>
                <a:ext uri="{FF2B5EF4-FFF2-40B4-BE49-F238E27FC236}">
                  <a16:creationId xmlns:a16="http://schemas.microsoft.com/office/drawing/2014/main" id="{6E881C7E-B778-CDC4-3328-E7633BAC2AED}"/>
                </a:ext>
              </a:extLst>
            </p:cNvPr>
            <p:cNvSpPr txBox="1"/>
            <p:nvPr/>
          </p:nvSpPr>
          <p:spPr>
            <a:xfrm>
              <a:off x="343498" y="107875"/>
              <a:ext cx="6944777" cy="1148926"/>
            </a:xfrm>
            <a:prstGeom prst="rect">
              <a:avLst/>
            </a:prstGeom>
          </p:spPr>
          <p:txBody>
            <a:bodyPr lIns="0" tIns="0" rIns="0" bIns="0" rtlCol="0" anchor="t">
              <a:spAutoFit/>
            </a:bodyPr>
            <a:lstStyle/>
            <a:p>
              <a:pPr>
                <a:lnSpc>
                  <a:spcPts val="6720"/>
                </a:lnSpc>
                <a:spcBef>
                  <a:spcPct val="0"/>
                </a:spcBef>
              </a:pPr>
              <a:r>
                <a:rPr lang="zh-CN" altLang="en-US" sz="4800" dirty="0">
                  <a:solidFill>
                    <a:srgbClr val="3B71E4"/>
                  </a:solidFill>
                  <a:ea typeface="思源黑体 1 Bold" panose="020B0800000000000000" charset="-122"/>
                </a:rPr>
                <a:t>建造者模式</a:t>
              </a:r>
            </a:p>
          </p:txBody>
        </p:sp>
      </p:grpSp>
      <p:pic>
        <p:nvPicPr>
          <p:cNvPr id="6" name="图片 5">
            <a:extLst>
              <a:ext uri="{FF2B5EF4-FFF2-40B4-BE49-F238E27FC236}">
                <a16:creationId xmlns:a16="http://schemas.microsoft.com/office/drawing/2014/main" id="{80238D53-BF81-27A1-1D6D-D819318CA171}"/>
              </a:ext>
            </a:extLst>
          </p:cNvPr>
          <p:cNvPicPr>
            <a:picLocks noChangeAspect="1"/>
          </p:cNvPicPr>
          <p:nvPr>
            <p:custDataLst>
              <p:tags r:id="rId1"/>
            </p:custDataLst>
          </p:nvPr>
        </p:nvPicPr>
        <p:blipFill>
          <a:blip r:embed="rId6"/>
          <a:stretch>
            <a:fillRect/>
          </a:stretch>
        </p:blipFill>
        <p:spPr>
          <a:xfrm>
            <a:off x="3736022" y="1485900"/>
            <a:ext cx="10815955" cy="6244590"/>
          </a:xfrm>
          <a:prstGeom prst="rect">
            <a:avLst/>
          </a:prstGeom>
          <a:effectLst>
            <a:outerShdw blurRad="50800" dist="38100" dir="8100000" algn="tr" rotWithShape="0">
              <a:prstClr val="black">
                <a:alpha val="40000"/>
              </a:prstClr>
            </a:outerShdw>
          </a:effectLst>
        </p:spPr>
      </p:pic>
      <p:sp>
        <p:nvSpPr>
          <p:cNvPr id="7" name="TextBox 19">
            <a:extLst>
              <a:ext uri="{FF2B5EF4-FFF2-40B4-BE49-F238E27FC236}">
                <a16:creationId xmlns:a16="http://schemas.microsoft.com/office/drawing/2014/main" id="{4B322213-2E63-AFF3-D0DF-E337BDC2FC71}"/>
              </a:ext>
            </a:extLst>
          </p:cNvPr>
          <p:cNvSpPr txBox="1"/>
          <p:nvPr>
            <p:custDataLst>
              <p:tags r:id="rId2"/>
            </p:custDataLst>
          </p:nvPr>
        </p:nvSpPr>
        <p:spPr>
          <a:xfrm>
            <a:off x="1752600" y="8298497"/>
            <a:ext cx="15139035" cy="1005205"/>
          </a:xfrm>
          <a:prstGeom prst="rect">
            <a:avLst/>
          </a:prstGeom>
        </p:spPr>
        <p:txBody>
          <a:bodyPr wrap="square" lIns="0" tIns="0" rIns="0" bIns="0" rtlCol="0" anchor="t">
            <a:spAutoFit/>
          </a:bodyPr>
          <a:lstStyle/>
          <a:p>
            <a:pPr algn="ctr">
              <a:lnSpc>
                <a:spcPts val="3920"/>
              </a:lnSpc>
              <a:spcBef>
                <a:spcPct val="0"/>
              </a:spcBef>
            </a:pPr>
            <a:r>
              <a:rPr lang="zh-CN" altLang="en-US" sz="2800" dirty="0">
                <a:solidFill>
                  <a:schemeClr val="tx1"/>
                </a:solidFill>
                <a:ea typeface="思源黑体 1 Bold" panose="020B0800000000000000" charset="-122"/>
              </a:rPr>
              <a:t>建造者模式将对象的构造与表示进行分离，使得相同的构造过程可以产生不同的表示。建造者模式通常用于那些需要大量参数才能创建的对象，这些参数可能随着时间的推移而变化。</a:t>
            </a:r>
          </a:p>
        </p:txBody>
      </p:sp>
    </p:spTree>
    <p:extLst>
      <p:ext uri="{BB962C8B-B14F-4D97-AF65-F5344CB8AC3E}">
        <p14:creationId xmlns:p14="http://schemas.microsoft.com/office/powerpoint/2010/main" val="36117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34">
            <a:extLst>
              <a:ext uri="{FF2B5EF4-FFF2-40B4-BE49-F238E27FC236}">
                <a16:creationId xmlns:a16="http://schemas.microsoft.com/office/drawing/2014/main" id="{4C0B2363-BD48-E6FA-9DE8-D3CCBB507E73}"/>
              </a:ext>
            </a:extLst>
          </p:cNvPr>
          <p:cNvGrpSpPr/>
          <p:nvPr/>
        </p:nvGrpSpPr>
        <p:grpSpPr>
          <a:xfrm>
            <a:off x="685800" y="571500"/>
            <a:ext cx="5466207" cy="942601"/>
            <a:chOff x="0" y="0"/>
            <a:chExt cx="7288275" cy="1256801"/>
          </a:xfrm>
        </p:grpSpPr>
        <p:sp>
          <p:nvSpPr>
            <p:cNvPr id="3" name="Freeform 35">
              <a:extLst>
                <a:ext uri="{FF2B5EF4-FFF2-40B4-BE49-F238E27FC236}">
                  <a16:creationId xmlns:a16="http://schemas.microsoft.com/office/drawing/2014/main" id="{E8DC6E28-118E-C708-BDA1-D8845C99C69E}"/>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36">
              <a:extLst>
                <a:ext uri="{FF2B5EF4-FFF2-40B4-BE49-F238E27FC236}">
                  <a16:creationId xmlns:a16="http://schemas.microsoft.com/office/drawing/2014/main" id="{F40E9D5A-725D-75A5-292F-3AE3A4C8E64F}"/>
                </a:ext>
              </a:extLst>
            </p:cNvPr>
            <p:cNvSpPr txBox="1"/>
            <p:nvPr/>
          </p:nvSpPr>
          <p:spPr>
            <a:xfrm>
              <a:off x="343498" y="107875"/>
              <a:ext cx="6944777" cy="1148926"/>
            </a:xfrm>
            <a:prstGeom prst="rect">
              <a:avLst/>
            </a:prstGeom>
          </p:spPr>
          <p:txBody>
            <a:bodyPr lIns="0" tIns="0" rIns="0" bIns="0" rtlCol="0" anchor="t">
              <a:spAutoFit/>
            </a:bodyPr>
            <a:lstStyle/>
            <a:p>
              <a:pPr>
                <a:lnSpc>
                  <a:spcPts val="6720"/>
                </a:lnSpc>
                <a:spcBef>
                  <a:spcPct val="0"/>
                </a:spcBef>
              </a:pPr>
              <a:r>
                <a:rPr lang="zh-CN" altLang="en-US" sz="4800">
                  <a:solidFill>
                    <a:srgbClr val="3B71E4"/>
                  </a:solidFill>
                  <a:ea typeface="思源黑体 1 Bold" panose="020B0800000000000000" charset="-122"/>
                </a:rPr>
                <a:t>装饰器模式</a:t>
              </a:r>
            </a:p>
          </p:txBody>
        </p:sp>
      </p:grpSp>
      <p:pic>
        <p:nvPicPr>
          <p:cNvPr id="6" name="图片 5">
            <a:extLst>
              <a:ext uri="{FF2B5EF4-FFF2-40B4-BE49-F238E27FC236}">
                <a16:creationId xmlns:a16="http://schemas.microsoft.com/office/drawing/2014/main" id="{4E776334-0F7C-3A9F-F4F7-EC841CB00FB4}"/>
              </a:ext>
            </a:extLst>
          </p:cNvPr>
          <p:cNvPicPr>
            <a:picLocks noChangeAspect="1"/>
          </p:cNvPicPr>
          <p:nvPr>
            <p:custDataLst>
              <p:tags r:id="rId1"/>
            </p:custDataLst>
          </p:nvPr>
        </p:nvPicPr>
        <p:blipFill>
          <a:blip r:embed="rId6"/>
          <a:stretch>
            <a:fillRect/>
          </a:stretch>
        </p:blipFill>
        <p:spPr>
          <a:xfrm>
            <a:off x="360300" y="1875950"/>
            <a:ext cx="11831700" cy="6831114"/>
          </a:xfrm>
          <a:prstGeom prst="rect">
            <a:avLst/>
          </a:prstGeom>
          <a:effectLst>
            <a:outerShdw blurRad="50800" dist="38100" dir="8100000" algn="tr" rotWithShape="0">
              <a:prstClr val="black">
                <a:alpha val="40000"/>
              </a:prstClr>
            </a:outerShdw>
          </a:effectLst>
        </p:spPr>
      </p:pic>
      <p:sp>
        <p:nvSpPr>
          <p:cNvPr id="7" name="TextBox 19">
            <a:extLst>
              <a:ext uri="{FF2B5EF4-FFF2-40B4-BE49-F238E27FC236}">
                <a16:creationId xmlns:a16="http://schemas.microsoft.com/office/drawing/2014/main" id="{6347B214-BDDD-0474-28C7-827FF2A03730}"/>
              </a:ext>
            </a:extLst>
          </p:cNvPr>
          <p:cNvSpPr txBox="1"/>
          <p:nvPr>
            <p:custDataLst>
              <p:tags r:id="rId2"/>
            </p:custDataLst>
          </p:nvPr>
        </p:nvSpPr>
        <p:spPr>
          <a:xfrm>
            <a:off x="12411523" y="4305244"/>
            <a:ext cx="5038277" cy="2585085"/>
          </a:xfrm>
          <a:prstGeom prst="rect">
            <a:avLst/>
          </a:prstGeom>
        </p:spPr>
        <p:txBody>
          <a:bodyPr wrap="square" lIns="0" tIns="0" rIns="0" bIns="0" rtlCol="0" anchor="t">
            <a:spAutoFit/>
          </a:bodyPr>
          <a:lstStyle/>
          <a:p>
            <a:pPr algn="l">
              <a:lnSpc>
                <a:spcPct val="150000"/>
              </a:lnSpc>
              <a:spcBef>
                <a:spcPct val="0"/>
              </a:spcBef>
            </a:pPr>
            <a:r>
              <a:rPr lang="zh-CN" altLang="en-US" sz="2800" dirty="0">
                <a:solidFill>
                  <a:schemeClr val="tx1"/>
                </a:solidFill>
                <a:ea typeface="思源黑体 1 Bold" panose="020B0800000000000000" charset="-122"/>
              </a:rPr>
              <a:t>装饰器模式创建了一个装饰类，用来包装原有的类，并在保持类方法签名完整性的前提下，提供了额外的功能。</a:t>
            </a:r>
          </a:p>
        </p:txBody>
      </p:sp>
    </p:spTree>
    <p:extLst>
      <p:ext uri="{BB962C8B-B14F-4D97-AF65-F5344CB8AC3E}">
        <p14:creationId xmlns:p14="http://schemas.microsoft.com/office/powerpoint/2010/main" val="250845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364370" cy="10287000"/>
            <a:chOff x="0" y="0"/>
            <a:chExt cx="1412838" cy="2709333"/>
          </a:xfrm>
        </p:grpSpPr>
        <p:sp>
          <p:nvSpPr>
            <p:cNvPr id="3" name="Freeform 3"/>
            <p:cNvSpPr/>
            <p:nvPr/>
          </p:nvSpPr>
          <p:spPr>
            <a:xfrm>
              <a:off x="0" y="0"/>
              <a:ext cx="1412838" cy="2709333"/>
            </a:xfrm>
            <a:custGeom>
              <a:avLst/>
              <a:gdLst/>
              <a:ahLst/>
              <a:cxnLst/>
              <a:rect l="l" t="t" r="r" b="b"/>
              <a:pathLst>
                <a:path w="1412838" h="2709333">
                  <a:moveTo>
                    <a:pt x="0" y="0"/>
                  </a:moveTo>
                  <a:lnTo>
                    <a:pt x="1412838" y="0"/>
                  </a:lnTo>
                  <a:lnTo>
                    <a:pt x="1412838" y="2709333"/>
                  </a:lnTo>
                  <a:lnTo>
                    <a:pt x="0" y="2709333"/>
                  </a:lnTo>
                  <a:close/>
                </a:path>
              </a:pathLst>
            </a:custGeom>
            <a:solidFill>
              <a:srgbClr val="3B71E4"/>
            </a:solidFill>
            <a:ln cap="sq">
              <a:noFill/>
              <a:prstDash val="solid"/>
              <a:miter/>
            </a:ln>
          </p:spPr>
        </p:sp>
        <p:sp>
          <p:nvSpPr>
            <p:cNvPr id="4" name="TextBox 4"/>
            <p:cNvSpPr txBox="1"/>
            <p:nvPr/>
          </p:nvSpPr>
          <p:spPr>
            <a:xfrm>
              <a:off x="0" y="-38100"/>
              <a:ext cx="1412838" cy="2747433"/>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5" name="Freeform 5"/>
          <p:cNvSpPr/>
          <p:nvPr/>
        </p:nvSpPr>
        <p:spPr>
          <a:xfrm>
            <a:off x="148134" y="7165733"/>
            <a:ext cx="5216236" cy="1627639"/>
          </a:xfrm>
          <a:custGeom>
            <a:avLst/>
            <a:gdLst/>
            <a:ahLst/>
            <a:cxnLst/>
            <a:rect l="l" t="t" r="r" b="b"/>
            <a:pathLst>
              <a:path w="4418954" h="1389962">
                <a:moveTo>
                  <a:pt x="0" y="0"/>
                </a:moveTo>
                <a:lnTo>
                  <a:pt x="4418954" y="0"/>
                </a:lnTo>
                <a:lnTo>
                  <a:pt x="4418954" y="1389962"/>
                </a:lnTo>
                <a:lnTo>
                  <a:pt x="0" y="1389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042411" y="-1877627"/>
            <a:ext cx="6216889" cy="7021127"/>
          </a:xfrm>
          <a:custGeom>
            <a:avLst/>
            <a:gdLst/>
            <a:ahLst/>
            <a:cxnLst/>
            <a:rect l="l" t="t" r="r" b="b"/>
            <a:pathLst>
              <a:path w="6216889" h="7021127">
                <a:moveTo>
                  <a:pt x="0" y="0"/>
                </a:moveTo>
                <a:lnTo>
                  <a:pt x="6216889" y="0"/>
                </a:lnTo>
                <a:lnTo>
                  <a:pt x="6216889" y="7021127"/>
                </a:lnTo>
                <a:lnTo>
                  <a:pt x="0" y="7021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2112161" y="-277216"/>
            <a:ext cx="3488434" cy="4065215"/>
          </a:xfrm>
          <a:prstGeom prst="rect">
            <a:avLst/>
          </a:prstGeom>
        </p:spPr>
        <p:txBody>
          <a:bodyPr lIns="0" tIns="0" rIns="0" bIns="0" rtlCol="0" anchor="t">
            <a:spAutoFit/>
          </a:bodyPr>
          <a:lstStyle/>
          <a:p>
            <a:pPr marL="0" lvl="0" indent="0" algn="r">
              <a:lnSpc>
                <a:spcPts val="31700"/>
              </a:lnSpc>
              <a:spcBef>
                <a:spcPct val="0"/>
              </a:spcBef>
            </a:pPr>
            <a:r>
              <a:rPr lang="en-US" sz="22643" u="none" dirty="0">
                <a:solidFill>
                  <a:srgbClr val="3B71E4"/>
                </a:solidFill>
                <a:latin typeface="Carmela Bold"/>
              </a:rPr>
              <a:t>0</a:t>
            </a:r>
            <a:r>
              <a:rPr lang="en-US" altLang="zh-CN" sz="22643" dirty="0">
                <a:solidFill>
                  <a:srgbClr val="3B71E4"/>
                </a:solidFill>
                <a:latin typeface="Carmela Bold"/>
              </a:rPr>
              <a:t>3</a:t>
            </a:r>
            <a:endParaRPr lang="en-US" sz="22643" u="none" dirty="0">
              <a:solidFill>
                <a:srgbClr val="3B71E4"/>
              </a:solidFill>
              <a:latin typeface="Carmela Bold"/>
            </a:endParaRPr>
          </a:p>
        </p:txBody>
      </p:sp>
      <p:sp>
        <p:nvSpPr>
          <p:cNvPr id="9" name="TextBox 9"/>
          <p:cNvSpPr txBox="1"/>
          <p:nvPr/>
        </p:nvSpPr>
        <p:spPr>
          <a:xfrm>
            <a:off x="8077200" y="4838700"/>
            <a:ext cx="10896600" cy="1496885"/>
          </a:xfrm>
          <a:prstGeom prst="rect">
            <a:avLst/>
          </a:prstGeom>
        </p:spPr>
        <p:txBody>
          <a:bodyPr wrap="square" lIns="0" tIns="0" rIns="0" bIns="0" rtlCol="0" anchor="t">
            <a:spAutoFit/>
          </a:bodyPr>
          <a:lstStyle/>
          <a:p>
            <a:pPr marL="0" lvl="0" indent="0">
              <a:lnSpc>
                <a:spcPts val="12056"/>
              </a:lnSpc>
              <a:spcBef>
                <a:spcPct val="0"/>
              </a:spcBef>
            </a:pPr>
            <a:r>
              <a:rPr lang="zh-CN" altLang="en-US" sz="10047" u="none" dirty="0">
                <a:solidFill>
                  <a:srgbClr val="494949"/>
                </a:solidFill>
                <a:ea typeface="思源黑体 1 Bold"/>
              </a:rPr>
              <a:t>成果演示</a:t>
            </a:r>
            <a:endParaRPr lang="en-US" sz="10047" u="none" dirty="0">
              <a:solidFill>
                <a:srgbClr val="494949"/>
              </a:solidFill>
              <a:ea typeface="思源黑体 1 Bold"/>
            </a:endParaRPr>
          </a:p>
        </p:txBody>
      </p:sp>
      <p:sp>
        <p:nvSpPr>
          <p:cNvPr id="12" name="TextBox 12"/>
          <p:cNvSpPr txBox="1"/>
          <p:nvPr/>
        </p:nvSpPr>
        <p:spPr>
          <a:xfrm>
            <a:off x="432393" y="1629301"/>
            <a:ext cx="4499584" cy="641201"/>
          </a:xfrm>
          <a:prstGeom prst="rect">
            <a:avLst/>
          </a:prstGeom>
        </p:spPr>
        <p:txBody>
          <a:bodyPr wrap="square" lIns="0" tIns="0" rIns="0" bIns="0" rtlCol="0" anchor="t">
            <a:spAutoFit/>
          </a:bodyPr>
          <a:lstStyle/>
          <a:p>
            <a:pPr>
              <a:lnSpc>
                <a:spcPts val="5039"/>
              </a:lnSpc>
              <a:spcBef>
                <a:spcPct val="0"/>
              </a:spcBef>
            </a:pPr>
            <a:r>
              <a:rPr lang="zh-CN" altLang="en-US" sz="4400" b="1" dirty="0">
                <a:solidFill>
                  <a:schemeClr val="bg1"/>
                </a:solidFill>
                <a:latin typeface="微软雅黑" panose="020B0503020204020204" pitchFamily="34" charset="-122"/>
                <a:ea typeface="微软雅黑" panose="020B0503020204020204" pitchFamily="34" charset="-122"/>
              </a:rPr>
              <a:t>选题的意义与价值</a:t>
            </a:r>
            <a:endParaRPr lang="en-US" sz="4400" b="1" dirty="0">
              <a:solidFill>
                <a:schemeClr val="bg1"/>
              </a:solidFill>
              <a:latin typeface="微软雅黑" panose="020B0503020204020204" pitchFamily="34" charset="-122"/>
              <a:ea typeface="微软雅黑" panose="020B0503020204020204" pitchFamily="34" charset="-122"/>
            </a:endParaRPr>
          </a:p>
        </p:txBody>
      </p:sp>
      <p:sp>
        <p:nvSpPr>
          <p:cNvPr id="18" name="TextBox 18"/>
          <p:cNvSpPr txBox="1"/>
          <p:nvPr/>
        </p:nvSpPr>
        <p:spPr>
          <a:xfrm>
            <a:off x="1169353" y="4750568"/>
            <a:ext cx="4309887" cy="641201"/>
          </a:xfrm>
          <a:prstGeom prst="rect">
            <a:avLst/>
          </a:prstGeom>
        </p:spPr>
        <p:txBody>
          <a:bodyPr lIns="0" tIns="0" rIns="0" bIns="0" rtlCol="0" anchor="t">
            <a:spAutoFit/>
          </a:bodyPr>
          <a:lstStyle/>
          <a:p>
            <a:pPr>
              <a:lnSpc>
                <a:spcPts val="5039"/>
              </a:lnSpc>
              <a:spcBef>
                <a:spcPct val="0"/>
              </a:spcBef>
            </a:pPr>
            <a:r>
              <a:rPr lang="zh-CN" altLang="en-US" sz="4400" b="1" dirty="0">
                <a:solidFill>
                  <a:schemeClr val="bg1"/>
                </a:solidFill>
                <a:latin typeface="微软雅黑" panose="020B0503020204020204" pitchFamily="34" charset="-122"/>
                <a:ea typeface="微软雅黑" panose="020B0503020204020204" pitchFamily="34" charset="-122"/>
              </a:rPr>
              <a:t>系统设计</a:t>
            </a:r>
            <a:endParaRPr lang="en-US" sz="4400" b="1" dirty="0">
              <a:solidFill>
                <a:schemeClr val="bg1"/>
              </a:solidFill>
              <a:latin typeface="微软雅黑" panose="020B0503020204020204" pitchFamily="34" charset="-122"/>
              <a:ea typeface="微软雅黑" panose="020B0503020204020204" pitchFamily="34" charset="-122"/>
            </a:endParaRPr>
          </a:p>
        </p:txBody>
      </p:sp>
      <p:sp>
        <p:nvSpPr>
          <p:cNvPr id="21" name="TextBox 21"/>
          <p:cNvSpPr txBox="1"/>
          <p:nvPr/>
        </p:nvSpPr>
        <p:spPr>
          <a:xfrm>
            <a:off x="1169352" y="7658953"/>
            <a:ext cx="4309887" cy="641201"/>
          </a:xfrm>
          <a:prstGeom prst="rect">
            <a:avLst/>
          </a:prstGeom>
        </p:spPr>
        <p:txBody>
          <a:bodyPr lIns="0" tIns="0" rIns="0" bIns="0" rtlCol="0" anchor="t">
            <a:spAutoFit/>
          </a:bodyPr>
          <a:lstStyle/>
          <a:p>
            <a:pPr>
              <a:lnSpc>
                <a:spcPts val="5039"/>
              </a:lnSpc>
              <a:spcBef>
                <a:spcPct val="0"/>
              </a:spcBef>
            </a:pPr>
            <a:r>
              <a:rPr lang="zh-CN" altLang="en-US" sz="4400" b="1" dirty="0">
                <a:solidFill>
                  <a:srgbClr val="5772AC"/>
                </a:solidFill>
                <a:latin typeface="微软雅黑" panose="020B0503020204020204" pitchFamily="34" charset="-122"/>
                <a:ea typeface="微软雅黑" panose="020B0503020204020204" pitchFamily="34" charset="-122"/>
              </a:rPr>
              <a:t>成果演示</a:t>
            </a:r>
            <a:endParaRPr lang="en-US" sz="4400" b="1" dirty="0">
              <a:solidFill>
                <a:srgbClr val="5772A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5845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sp>
        <p:nvSpPr>
          <p:cNvPr id="3" name="Freeform 3"/>
          <p:cNvSpPr/>
          <p:nvPr/>
        </p:nvSpPr>
        <p:spPr>
          <a:xfrm rot="2700000">
            <a:off x="11005139" y="4122756"/>
            <a:ext cx="11215333" cy="11215333"/>
          </a:xfrm>
          <a:custGeom>
            <a:avLst/>
            <a:gdLst/>
            <a:ahLst/>
            <a:cxnLst/>
            <a:rect l="l" t="t" r="r" b="b"/>
            <a:pathLst>
              <a:path w="11215333" h="11215333">
                <a:moveTo>
                  <a:pt x="0" y="0"/>
                </a:moveTo>
                <a:lnTo>
                  <a:pt x="11215333" y="0"/>
                </a:lnTo>
                <a:lnTo>
                  <a:pt x="11215333" y="11215333"/>
                </a:lnTo>
                <a:lnTo>
                  <a:pt x="0" y="112153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865303" y="4367537"/>
            <a:ext cx="4645884" cy="4645884"/>
          </a:xfrm>
          <a:custGeom>
            <a:avLst/>
            <a:gdLst/>
            <a:ahLst/>
            <a:cxnLst/>
            <a:rect l="l" t="t" r="r" b="b"/>
            <a:pathLst>
              <a:path w="4645884" h="4645884">
                <a:moveTo>
                  <a:pt x="0" y="0"/>
                </a:moveTo>
                <a:lnTo>
                  <a:pt x="4645884" y="0"/>
                </a:lnTo>
                <a:lnTo>
                  <a:pt x="4645884" y="4645884"/>
                </a:lnTo>
                <a:lnTo>
                  <a:pt x="0" y="46458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682367" y="1766075"/>
            <a:ext cx="1273481" cy="1273481"/>
          </a:xfrm>
          <a:custGeom>
            <a:avLst/>
            <a:gdLst/>
            <a:ahLst/>
            <a:cxnLst/>
            <a:rect l="l" t="t" r="r" b="b"/>
            <a:pathLst>
              <a:path w="1273481" h="1273481">
                <a:moveTo>
                  <a:pt x="0" y="0"/>
                </a:moveTo>
                <a:lnTo>
                  <a:pt x="1273481" y="0"/>
                </a:lnTo>
                <a:lnTo>
                  <a:pt x="1273481" y="1273481"/>
                </a:lnTo>
                <a:lnTo>
                  <a:pt x="0" y="12734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252833" y="1766075"/>
            <a:ext cx="9006467" cy="6754851"/>
          </a:xfrm>
          <a:custGeom>
            <a:avLst/>
            <a:gdLst/>
            <a:ahLst/>
            <a:cxnLst/>
            <a:rect l="l" t="t" r="r" b="b"/>
            <a:pathLst>
              <a:path w="9006467" h="6754851">
                <a:moveTo>
                  <a:pt x="0" y="0"/>
                </a:moveTo>
                <a:lnTo>
                  <a:pt x="9006467" y="0"/>
                </a:lnTo>
                <a:lnTo>
                  <a:pt x="9006467" y="6754850"/>
                </a:lnTo>
                <a:lnTo>
                  <a:pt x="0" y="6754850"/>
                </a:lnTo>
                <a:lnTo>
                  <a:pt x="0" y="0"/>
                </a:lnTo>
                <a:close/>
              </a:path>
            </a:pathLst>
          </a:custGeom>
          <a:blipFill>
            <a:blip r:embed="rId8"/>
            <a:stretch>
              <a:fillRect/>
            </a:stretch>
          </a:blipFill>
        </p:spPr>
      </p:sp>
      <p:sp>
        <p:nvSpPr>
          <p:cNvPr id="8" name="Freeform 8"/>
          <p:cNvSpPr/>
          <p:nvPr/>
        </p:nvSpPr>
        <p:spPr>
          <a:xfrm rot="-4119703">
            <a:off x="629845" y="2023233"/>
            <a:ext cx="1741545" cy="1741545"/>
          </a:xfrm>
          <a:custGeom>
            <a:avLst/>
            <a:gdLst/>
            <a:ahLst/>
            <a:cxnLst/>
            <a:rect l="l" t="t" r="r" b="b"/>
            <a:pathLst>
              <a:path w="1741545" h="1741545">
                <a:moveTo>
                  <a:pt x="0" y="0"/>
                </a:moveTo>
                <a:lnTo>
                  <a:pt x="1741545" y="0"/>
                </a:lnTo>
                <a:lnTo>
                  <a:pt x="1741545" y="1741545"/>
                </a:lnTo>
                <a:lnTo>
                  <a:pt x="0" y="17415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2756314"/>
            <a:ext cx="8115300" cy="1988344"/>
          </a:xfrm>
          <a:prstGeom prst="rect">
            <a:avLst/>
          </a:prstGeom>
        </p:spPr>
        <p:txBody>
          <a:bodyPr lIns="0" tIns="0" rIns="0" bIns="0" rtlCol="0" anchor="t">
            <a:spAutoFit/>
          </a:bodyPr>
          <a:lstStyle/>
          <a:p>
            <a:pPr>
              <a:lnSpc>
                <a:spcPts val="15600"/>
              </a:lnSpc>
            </a:pPr>
            <a:r>
              <a:rPr lang="en-US" sz="13000" dirty="0" err="1">
                <a:solidFill>
                  <a:srgbClr val="707070"/>
                </a:solidFill>
                <a:ea typeface="思源黑体 1 Bold"/>
              </a:rPr>
              <a:t>谢谢观看</a:t>
            </a:r>
            <a:endParaRPr lang="en-US" sz="13000" dirty="0">
              <a:solidFill>
                <a:srgbClr val="707070"/>
              </a:solidFill>
              <a:ea typeface="思源黑体 1 Bold"/>
            </a:endParaRPr>
          </a:p>
        </p:txBody>
      </p:sp>
      <p:sp>
        <p:nvSpPr>
          <p:cNvPr id="12" name="Freeform 12"/>
          <p:cNvSpPr/>
          <p:nvPr/>
        </p:nvSpPr>
        <p:spPr>
          <a:xfrm rot="-4165209">
            <a:off x="16996364" y="866398"/>
            <a:ext cx="525872" cy="525872"/>
          </a:xfrm>
          <a:custGeom>
            <a:avLst/>
            <a:gdLst/>
            <a:ahLst/>
            <a:cxnLst/>
            <a:rect l="l" t="t" r="r" b="b"/>
            <a:pathLst>
              <a:path w="525872" h="525872">
                <a:moveTo>
                  <a:pt x="0" y="0"/>
                </a:moveTo>
                <a:lnTo>
                  <a:pt x="525872" y="0"/>
                </a:lnTo>
                <a:lnTo>
                  <a:pt x="525872" y="525872"/>
                </a:lnTo>
                <a:lnTo>
                  <a:pt x="0" y="5258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9014249">
            <a:off x="6750930" y="8417155"/>
            <a:ext cx="624421" cy="624421"/>
          </a:xfrm>
          <a:custGeom>
            <a:avLst/>
            <a:gdLst/>
            <a:ahLst/>
            <a:cxnLst/>
            <a:rect l="l" t="t" r="r" b="b"/>
            <a:pathLst>
              <a:path w="624421" h="624421">
                <a:moveTo>
                  <a:pt x="0" y="0"/>
                </a:moveTo>
                <a:lnTo>
                  <a:pt x="624421" y="0"/>
                </a:lnTo>
                <a:lnTo>
                  <a:pt x="624421" y="624422"/>
                </a:lnTo>
                <a:lnTo>
                  <a:pt x="0" y="6244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sp>
        <p:nvSpPr>
          <p:cNvPr id="2" name="Freeform 2"/>
          <p:cNvSpPr/>
          <p:nvPr/>
        </p:nvSpPr>
        <p:spPr>
          <a:xfrm rot="2700000">
            <a:off x="6475822" y="-4737109"/>
            <a:ext cx="19367654" cy="19761216"/>
          </a:xfrm>
          <a:custGeom>
            <a:avLst/>
            <a:gdLst/>
            <a:ahLst/>
            <a:cxnLst/>
            <a:rect l="l" t="t" r="r" b="b"/>
            <a:pathLst>
              <a:path w="19367654" h="19761216">
                <a:moveTo>
                  <a:pt x="0" y="0"/>
                </a:moveTo>
                <a:lnTo>
                  <a:pt x="19367654" y="0"/>
                </a:lnTo>
                <a:lnTo>
                  <a:pt x="19367654" y="19761216"/>
                </a:lnTo>
                <a:lnTo>
                  <a:pt x="0" y="19761216"/>
                </a:lnTo>
                <a:lnTo>
                  <a:pt x="0" y="0"/>
                </a:lnTo>
                <a:close/>
              </a:path>
            </a:pathLst>
          </a:custGeom>
          <a:blipFill>
            <a:blip r:embed="rId2">
              <a:extLst>
                <a:ext uri="{96DAC541-7B7A-43D3-8B79-37D633B846F1}">
                  <asvg:svgBlip xmlns:asvg="http://schemas.microsoft.com/office/drawing/2016/SVG/main" r:embed="rId3"/>
                </a:ext>
              </a:extLst>
            </a:blip>
            <a:stretch>
              <a:fillRect l="-100392" b="-96401"/>
            </a:stretch>
          </a:blipFill>
        </p:spPr>
      </p:sp>
      <p:grpSp>
        <p:nvGrpSpPr>
          <p:cNvPr id="3" name="Group 3"/>
          <p:cNvGrpSpPr/>
          <p:nvPr/>
        </p:nvGrpSpPr>
        <p:grpSpPr>
          <a:xfrm>
            <a:off x="9316244" y="1781823"/>
            <a:ext cx="1234209" cy="1234209"/>
            <a:chOff x="0" y="0"/>
            <a:chExt cx="1645613" cy="1645613"/>
          </a:xfrm>
        </p:grpSpPr>
        <p:sp>
          <p:nvSpPr>
            <p:cNvPr id="4" name="Freeform 4"/>
            <p:cNvSpPr/>
            <p:nvPr/>
          </p:nvSpPr>
          <p:spPr>
            <a:xfrm>
              <a:off x="6091" y="6091"/>
              <a:ext cx="1633431" cy="1633431"/>
            </a:xfrm>
            <a:custGeom>
              <a:avLst/>
              <a:gdLst/>
              <a:ahLst/>
              <a:cxnLst/>
              <a:rect l="l" t="t" r="r" b="b"/>
              <a:pathLst>
                <a:path w="1633431" h="1633431">
                  <a:moveTo>
                    <a:pt x="0" y="0"/>
                  </a:moveTo>
                  <a:lnTo>
                    <a:pt x="1633431" y="0"/>
                  </a:lnTo>
                  <a:lnTo>
                    <a:pt x="1633431" y="1633431"/>
                  </a:lnTo>
                  <a:lnTo>
                    <a:pt x="0" y="1633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1645613" cy="1645613"/>
            </a:xfrm>
            <a:custGeom>
              <a:avLst/>
              <a:gdLst/>
              <a:ahLst/>
              <a:cxnLst/>
              <a:rect l="l" t="t" r="r" b="b"/>
              <a:pathLst>
                <a:path w="1645613" h="1645613">
                  <a:moveTo>
                    <a:pt x="0" y="0"/>
                  </a:moveTo>
                  <a:lnTo>
                    <a:pt x="1645613" y="0"/>
                  </a:lnTo>
                  <a:lnTo>
                    <a:pt x="1645613" y="1645613"/>
                  </a:lnTo>
                  <a:lnTo>
                    <a:pt x="0" y="1645613"/>
                  </a:lnTo>
                  <a:lnTo>
                    <a:pt x="0" y="0"/>
                  </a:lnTo>
                  <a:close/>
                </a:path>
              </a:pathLst>
            </a:custGeom>
            <a:blipFill>
              <a:blip r:embed="rId6"/>
              <a:stretch>
                <a:fillRect/>
              </a:stretch>
            </a:blipFill>
          </p:spPr>
        </p:sp>
        <p:sp>
          <p:nvSpPr>
            <p:cNvPr id="6" name="Freeform 6"/>
            <p:cNvSpPr/>
            <p:nvPr/>
          </p:nvSpPr>
          <p:spPr>
            <a:xfrm>
              <a:off x="474138" y="474138"/>
              <a:ext cx="697336" cy="697336"/>
            </a:xfrm>
            <a:custGeom>
              <a:avLst/>
              <a:gdLst/>
              <a:ahLst/>
              <a:cxnLst/>
              <a:rect l="l" t="t" r="r" b="b"/>
              <a:pathLst>
                <a:path w="697336" h="697336">
                  <a:moveTo>
                    <a:pt x="0" y="0"/>
                  </a:moveTo>
                  <a:lnTo>
                    <a:pt x="697336" y="0"/>
                  </a:lnTo>
                  <a:lnTo>
                    <a:pt x="697336" y="697336"/>
                  </a:lnTo>
                  <a:lnTo>
                    <a:pt x="0" y="6973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7" name="Group 7"/>
          <p:cNvGrpSpPr/>
          <p:nvPr/>
        </p:nvGrpSpPr>
        <p:grpSpPr>
          <a:xfrm>
            <a:off x="9820604" y="4766628"/>
            <a:ext cx="1234209" cy="1234209"/>
            <a:chOff x="0" y="0"/>
            <a:chExt cx="1645613" cy="1645613"/>
          </a:xfrm>
        </p:grpSpPr>
        <p:sp>
          <p:nvSpPr>
            <p:cNvPr id="8" name="Freeform 8"/>
            <p:cNvSpPr/>
            <p:nvPr/>
          </p:nvSpPr>
          <p:spPr>
            <a:xfrm>
              <a:off x="6091" y="6091"/>
              <a:ext cx="1633431" cy="1633431"/>
            </a:xfrm>
            <a:custGeom>
              <a:avLst/>
              <a:gdLst/>
              <a:ahLst/>
              <a:cxnLst/>
              <a:rect l="l" t="t" r="r" b="b"/>
              <a:pathLst>
                <a:path w="1633431" h="1633431">
                  <a:moveTo>
                    <a:pt x="0" y="0"/>
                  </a:moveTo>
                  <a:lnTo>
                    <a:pt x="1633431" y="0"/>
                  </a:lnTo>
                  <a:lnTo>
                    <a:pt x="1633431" y="1633431"/>
                  </a:lnTo>
                  <a:lnTo>
                    <a:pt x="0" y="1633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0" y="0"/>
              <a:ext cx="1645613" cy="1645613"/>
            </a:xfrm>
            <a:custGeom>
              <a:avLst/>
              <a:gdLst/>
              <a:ahLst/>
              <a:cxnLst/>
              <a:rect l="l" t="t" r="r" b="b"/>
              <a:pathLst>
                <a:path w="1645613" h="1645613">
                  <a:moveTo>
                    <a:pt x="0" y="0"/>
                  </a:moveTo>
                  <a:lnTo>
                    <a:pt x="1645613" y="0"/>
                  </a:lnTo>
                  <a:lnTo>
                    <a:pt x="1645613" y="1645613"/>
                  </a:lnTo>
                  <a:lnTo>
                    <a:pt x="0" y="1645613"/>
                  </a:lnTo>
                  <a:lnTo>
                    <a:pt x="0" y="0"/>
                  </a:lnTo>
                  <a:close/>
                </a:path>
              </a:pathLst>
            </a:custGeom>
            <a:blipFill>
              <a:blip r:embed="rId6"/>
              <a:stretch>
                <a:fillRect/>
              </a:stretch>
            </a:blipFill>
          </p:spPr>
        </p:sp>
        <p:sp>
          <p:nvSpPr>
            <p:cNvPr id="10" name="Freeform 10"/>
            <p:cNvSpPr/>
            <p:nvPr/>
          </p:nvSpPr>
          <p:spPr>
            <a:xfrm>
              <a:off x="439272" y="474138"/>
              <a:ext cx="767070" cy="697336"/>
            </a:xfrm>
            <a:custGeom>
              <a:avLst/>
              <a:gdLst/>
              <a:ahLst/>
              <a:cxnLst/>
              <a:rect l="l" t="t" r="r" b="b"/>
              <a:pathLst>
                <a:path w="767070" h="697336">
                  <a:moveTo>
                    <a:pt x="0" y="0"/>
                  </a:moveTo>
                  <a:lnTo>
                    <a:pt x="767069" y="0"/>
                  </a:lnTo>
                  <a:lnTo>
                    <a:pt x="767069" y="697336"/>
                  </a:lnTo>
                  <a:lnTo>
                    <a:pt x="0" y="6973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9" name="Group 19"/>
          <p:cNvGrpSpPr/>
          <p:nvPr/>
        </p:nvGrpSpPr>
        <p:grpSpPr>
          <a:xfrm>
            <a:off x="9209319" y="7648554"/>
            <a:ext cx="1234209" cy="1234209"/>
            <a:chOff x="0" y="0"/>
            <a:chExt cx="1645613" cy="1645613"/>
          </a:xfrm>
        </p:grpSpPr>
        <p:sp>
          <p:nvSpPr>
            <p:cNvPr id="20" name="Freeform 20"/>
            <p:cNvSpPr/>
            <p:nvPr/>
          </p:nvSpPr>
          <p:spPr>
            <a:xfrm>
              <a:off x="6091" y="6091"/>
              <a:ext cx="1633431" cy="1633431"/>
            </a:xfrm>
            <a:custGeom>
              <a:avLst/>
              <a:gdLst/>
              <a:ahLst/>
              <a:cxnLst/>
              <a:rect l="l" t="t" r="r" b="b"/>
              <a:pathLst>
                <a:path w="1633431" h="1633431">
                  <a:moveTo>
                    <a:pt x="0" y="0"/>
                  </a:moveTo>
                  <a:lnTo>
                    <a:pt x="1633431" y="0"/>
                  </a:lnTo>
                  <a:lnTo>
                    <a:pt x="1633431" y="1633431"/>
                  </a:lnTo>
                  <a:lnTo>
                    <a:pt x="0" y="1633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0" y="0"/>
              <a:ext cx="1645613" cy="1645613"/>
            </a:xfrm>
            <a:custGeom>
              <a:avLst/>
              <a:gdLst/>
              <a:ahLst/>
              <a:cxnLst/>
              <a:rect l="l" t="t" r="r" b="b"/>
              <a:pathLst>
                <a:path w="1645613" h="1645613">
                  <a:moveTo>
                    <a:pt x="0" y="0"/>
                  </a:moveTo>
                  <a:lnTo>
                    <a:pt x="1645613" y="0"/>
                  </a:lnTo>
                  <a:lnTo>
                    <a:pt x="1645613" y="1645613"/>
                  </a:lnTo>
                  <a:lnTo>
                    <a:pt x="0" y="1645613"/>
                  </a:lnTo>
                  <a:lnTo>
                    <a:pt x="0" y="0"/>
                  </a:lnTo>
                  <a:close/>
                </a:path>
              </a:pathLst>
            </a:custGeom>
            <a:blipFill>
              <a:blip r:embed="rId6"/>
              <a:stretch>
                <a:fillRect/>
              </a:stretch>
            </a:blipFill>
          </p:spPr>
        </p:sp>
        <p:sp>
          <p:nvSpPr>
            <p:cNvPr id="22" name="Freeform 22"/>
            <p:cNvSpPr/>
            <p:nvPr/>
          </p:nvSpPr>
          <p:spPr>
            <a:xfrm>
              <a:off x="474138" y="474138"/>
              <a:ext cx="697336" cy="697336"/>
            </a:xfrm>
            <a:custGeom>
              <a:avLst/>
              <a:gdLst/>
              <a:ahLst/>
              <a:cxnLst/>
              <a:rect l="l" t="t" r="r" b="b"/>
              <a:pathLst>
                <a:path w="697336" h="697336">
                  <a:moveTo>
                    <a:pt x="0" y="0"/>
                  </a:moveTo>
                  <a:lnTo>
                    <a:pt x="697336" y="0"/>
                  </a:lnTo>
                  <a:lnTo>
                    <a:pt x="697336" y="697336"/>
                  </a:lnTo>
                  <a:lnTo>
                    <a:pt x="0" y="6973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23" name="Freeform 23"/>
          <p:cNvSpPr/>
          <p:nvPr/>
        </p:nvSpPr>
        <p:spPr>
          <a:xfrm>
            <a:off x="2128351" y="2107309"/>
            <a:ext cx="6092628" cy="6092628"/>
          </a:xfrm>
          <a:custGeom>
            <a:avLst/>
            <a:gdLst/>
            <a:ahLst/>
            <a:cxnLst/>
            <a:rect l="l" t="t" r="r" b="b"/>
            <a:pathLst>
              <a:path w="6092628" h="6092628">
                <a:moveTo>
                  <a:pt x="0" y="0"/>
                </a:moveTo>
                <a:lnTo>
                  <a:pt x="6092628" y="0"/>
                </a:lnTo>
                <a:lnTo>
                  <a:pt x="6092628" y="6092628"/>
                </a:lnTo>
                <a:lnTo>
                  <a:pt x="0" y="60926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4" name="Group 24"/>
          <p:cNvGrpSpPr/>
          <p:nvPr/>
        </p:nvGrpSpPr>
        <p:grpSpPr>
          <a:xfrm>
            <a:off x="2352906" y="2321741"/>
            <a:ext cx="5643518" cy="5643518"/>
            <a:chOff x="0" y="0"/>
            <a:chExt cx="7524690" cy="7524690"/>
          </a:xfrm>
        </p:grpSpPr>
        <p:sp>
          <p:nvSpPr>
            <p:cNvPr id="25" name="Freeform 25"/>
            <p:cNvSpPr/>
            <p:nvPr/>
          </p:nvSpPr>
          <p:spPr>
            <a:xfrm>
              <a:off x="27851" y="27851"/>
              <a:ext cx="7468989" cy="7468989"/>
            </a:xfrm>
            <a:custGeom>
              <a:avLst/>
              <a:gdLst/>
              <a:ahLst/>
              <a:cxnLst/>
              <a:rect l="l" t="t" r="r" b="b"/>
              <a:pathLst>
                <a:path w="7468989" h="7468989">
                  <a:moveTo>
                    <a:pt x="0" y="0"/>
                  </a:moveTo>
                  <a:lnTo>
                    <a:pt x="7468989" y="0"/>
                  </a:lnTo>
                  <a:lnTo>
                    <a:pt x="7468989" y="7468989"/>
                  </a:lnTo>
                  <a:lnTo>
                    <a:pt x="0" y="7468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0" y="0"/>
              <a:ext cx="7524690" cy="7524690"/>
            </a:xfrm>
            <a:custGeom>
              <a:avLst/>
              <a:gdLst/>
              <a:ahLst/>
              <a:cxnLst/>
              <a:rect l="l" t="t" r="r" b="b"/>
              <a:pathLst>
                <a:path w="7524690" h="7524690">
                  <a:moveTo>
                    <a:pt x="0" y="0"/>
                  </a:moveTo>
                  <a:lnTo>
                    <a:pt x="7524690" y="0"/>
                  </a:lnTo>
                  <a:lnTo>
                    <a:pt x="7524690" y="7524690"/>
                  </a:lnTo>
                  <a:lnTo>
                    <a:pt x="0" y="7524690"/>
                  </a:lnTo>
                  <a:lnTo>
                    <a:pt x="0" y="0"/>
                  </a:lnTo>
                  <a:close/>
                </a:path>
              </a:pathLst>
            </a:custGeom>
            <a:blipFill>
              <a:blip r:embed="rId6"/>
              <a:stretch>
                <a:fillRect/>
              </a:stretch>
            </a:blipFill>
          </p:spPr>
        </p:sp>
      </p:grpSp>
      <p:sp>
        <p:nvSpPr>
          <p:cNvPr id="28" name="TextBox 28"/>
          <p:cNvSpPr txBox="1"/>
          <p:nvPr/>
        </p:nvSpPr>
        <p:spPr>
          <a:xfrm>
            <a:off x="10856887" y="1934057"/>
            <a:ext cx="5177609" cy="641201"/>
          </a:xfrm>
          <a:prstGeom prst="rect">
            <a:avLst/>
          </a:prstGeom>
        </p:spPr>
        <p:txBody>
          <a:bodyPr lIns="0" tIns="0" rIns="0" bIns="0" rtlCol="0" anchor="t">
            <a:spAutoFit/>
          </a:bodyPr>
          <a:lstStyle/>
          <a:p>
            <a:pPr>
              <a:lnSpc>
                <a:spcPts val="5039"/>
              </a:lnSpc>
              <a:spcBef>
                <a:spcPct val="0"/>
              </a:spcBef>
            </a:pPr>
            <a:r>
              <a:rPr lang="zh-CN" altLang="en-US" sz="4800" b="1" dirty="0">
                <a:solidFill>
                  <a:srgbClr val="494949"/>
                </a:solidFill>
                <a:latin typeface="微软雅黑" panose="020B0503020204020204" pitchFamily="34" charset="-122"/>
                <a:ea typeface="微软雅黑" panose="020B0503020204020204" pitchFamily="34" charset="-122"/>
              </a:rPr>
              <a:t>选题的意义与价值</a:t>
            </a:r>
            <a:endParaRPr lang="en-US" sz="4800" b="1" dirty="0">
              <a:solidFill>
                <a:srgbClr val="494949"/>
              </a:solidFill>
              <a:latin typeface="微软雅黑" panose="020B0503020204020204" pitchFamily="34" charset="-122"/>
              <a:ea typeface="微软雅黑" panose="020B0503020204020204" pitchFamily="34" charset="-122"/>
            </a:endParaRPr>
          </a:p>
        </p:txBody>
      </p:sp>
      <p:sp>
        <p:nvSpPr>
          <p:cNvPr id="31" name="TextBox 31"/>
          <p:cNvSpPr txBox="1"/>
          <p:nvPr/>
        </p:nvSpPr>
        <p:spPr>
          <a:xfrm>
            <a:off x="11414751" y="5042504"/>
            <a:ext cx="5177609" cy="641201"/>
          </a:xfrm>
          <a:prstGeom prst="rect">
            <a:avLst/>
          </a:prstGeom>
        </p:spPr>
        <p:txBody>
          <a:bodyPr lIns="0" tIns="0" rIns="0" bIns="0" rtlCol="0" anchor="t">
            <a:spAutoFit/>
          </a:bodyPr>
          <a:lstStyle/>
          <a:p>
            <a:pPr>
              <a:lnSpc>
                <a:spcPts val="5039"/>
              </a:lnSpc>
              <a:spcBef>
                <a:spcPct val="0"/>
              </a:spcBef>
            </a:pPr>
            <a:r>
              <a:rPr lang="zh-CN" altLang="en-US" sz="4800" b="1" dirty="0">
                <a:solidFill>
                  <a:srgbClr val="494949"/>
                </a:solidFill>
                <a:latin typeface="微软雅黑" panose="020B0503020204020204" pitchFamily="34" charset="-122"/>
                <a:ea typeface="微软雅黑" panose="020B0503020204020204" pitchFamily="34" charset="-122"/>
              </a:rPr>
              <a:t>系统设计</a:t>
            </a:r>
            <a:endParaRPr lang="en-US" sz="4800" b="1" dirty="0">
              <a:solidFill>
                <a:srgbClr val="494949"/>
              </a:solidFill>
              <a:latin typeface="微软雅黑" panose="020B0503020204020204" pitchFamily="34" charset="-122"/>
              <a:ea typeface="微软雅黑" panose="020B0503020204020204" pitchFamily="34" charset="-122"/>
            </a:endParaRPr>
          </a:p>
        </p:txBody>
      </p:sp>
      <p:sp>
        <p:nvSpPr>
          <p:cNvPr id="37" name="TextBox 37"/>
          <p:cNvSpPr txBox="1"/>
          <p:nvPr/>
        </p:nvSpPr>
        <p:spPr>
          <a:xfrm>
            <a:off x="10953011" y="8004157"/>
            <a:ext cx="5177609" cy="641201"/>
          </a:xfrm>
          <a:prstGeom prst="rect">
            <a:avLst/>
          </a:prstGeom>
        </p:spPr>
        <p:txBody>
          <a:bodyPr lIns="0" tIns="0" rIns="0" bIns="0" rtlCol="0" anchor="t">
            <a:spAutoFit/>
          </a:bodyPr>
          <a:lstStyle/>
          <a:p>
            <a:pPr>
              <a:lnSpc>
                <a:spcPts val="5039"/>
              </a:lnSpc>
              <a:spcBef>
                <a:spcPct val="0"/>
              </a:spcBef>
            </a:pPr>
            <a:r>
              <a:rPr lang="zh-CN" altLang="en-US" sz="4800" b="1" dirty="0">
                <a:solidFill>
                  <a:srgbClr val="494949"/>
                </a:solidFill>
                <a:latin typeface="微软雅黑" panose="020B0503020204020204" pitchFamily="34" charset="-122"/>
                <a:ea typeface="微软雅黑" panose="020B0503020204020204" pitchFamily="34" charset="-122"/>
              </a:rPr>
              <a:t>成果演示</a:t>
            </a:r>
            <a:endParaRPr lang="en-US" sz="4800" b="1" dirty="0">
              <a:solidFill>
                <a:srgbClr val="494949"/>
              </a:solidFill>
              <a:latin typeface="微软雅黑" panose="020B0503020204020204" pitchFamily="34" charset="-122"/>
              <a:ea typeface="微软雅黑" panose="020B0503020204020204" pitchFamily="34" charset="-122"/>
            </a:endParaRPr>
          </a:p>
        </p:txBody>
      </p:sp>
      <p:sp>
        <p:nvSpPr>
          <p:cNvPr id="42" name="TextBox 42"/>
          <p:cNvSpPr txBox="1"/>
          <p:nvPr/>
        </p:nvSpPr>
        <p:spPr>
          <a:xfrm>
            <a:off x="3212448" y="4098880"/>
            <a:ext cx="3910422" cy="2089238"/>
          </a:xfrm>
          <a:prstGeom prst="rect">
            <a:avLst/>
          </a:prstGeom>
        </p:spPr>
        <p:txBody>
          <a:bodyPr lIns="0" tIns="0" rIns="0" bIns="0" rtlCol="0" anchor="t">
            <a:spAutoFit/>
          </a:bodyPr>
          <a:lstStyle/>
          <a:p>
            <a:pPr algn="ctr">
              <a:lnSpc>
                <a:spcPts val="17145"/>
              </a:lnSpc>
              <a:spcBef>
                <a:spcPct val="0"/>
              </a:spcBef>
            </a:pPr>
            <a:r>
              <a:rPr lang="en-US" sz="12246" dirty="0" err="1">
                <a:solidFill>
                  <a:srgbClr val="FFFFFF"/>
                </a:solidFill>
                <a:ea typeface="思源黑体 1 Bold"/>
              </a:rPr>
              <a:t>目录</a:t>
            </a:r>
            <a:endParaRPr lang="en-US" sz="12246" dirty="0">
              <a:solidFill>
                <a:srgbClr val="FFFFFF"/>
              </a:solidFill>
              <a:ea typeface="思源黑体 1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364370" cy="10287000"/>
            <a:chOff x="0" y="0"/>
            <a:chExt cx="1412838" cy="2709333"/>
          </a:xfrm>
        </p:grpSpPr>
        <p:sp>
          <p:nvSpPr>
            <p:cNvPr id="3" name="Freeform 3"/>
            <p:cNvSpPr/>
            <p:nvPr/>
          </p:nvSpPr>
          <p:spPr>
            <a:xfrm>
              <a:off x="0" y="0"/>
              <a:ext cx="1412838" cy="2709333"/>
            </a:xfrm>
            <a:custGeom>
              <a:avLst/>
              <a:gdLst/>
              <a:ahLst/>
              <a:cxnLst/>
              <a:rect l="l" t="t" r="r" b="b"/>
              <a:pathLst>
                <a:path w="1412838" h="2709333">
                  <a:moveTo>
                    <a:pt x="0" y="0"/>
                  </a:moveTo>
                  <a:lnTo>
                    <a:pt x="1412838" y="0"/>
                  </a:lnTo>
                  <a:lnTo>
                    <a:pt x="1412838" y="2709333"/>
                  </a:lnTo>
                  <a:lnTo>
                    <a:pt x="0" y="2709333"/>
                  </a:lnTo>
                  <a:close/>
                </a:path>
              </a:pathLst>
            </a:custGeom>
            <a:solidFill>
              <a:srgbClr val="3B71E4"/>
            </a:solidFill>
            <a:ln cap="sq">
              <a:noFill/>
              <a:prstDash val="solid"/>
              <a:miter/>
            </a:ln>
          </p:spPr>
        </p:sp>
        <p:sp>
          <p:nvSpPr>
            <p:cNvPr id="4" name="TextBox 4"/>
            <p:cNvSpPr txBox="1"/>
            <p:nvPr/>
          </p:nvSpPr>
          <p:spPr>
            <a:xfrm>
              <a:off x="0" y="-38100"/>
              <a:ext cx="1412838" cy="2747433"/>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5" name="Freeform 5"/>
          <p:cNvSpPr/>
          <p:nvPr/>
        </p:nvSpPr>
        <p:spPr>
          <a:xfrm>
            <a:off x="242221" y="1136083"/>
            <a:ext cx="5216236" cy="1627639"/>
          </a:xfrm>
          <a:custGeom>
            <a:avLst/>
            <a:gdLst/>
            <a:ahLst/>
            <a:cxnLst/>
            <a:rect l="l" t="t" r="r" b="b"/>
            <a:pathLst>
              <a:path w="4418954" h="1389962">
                <a:moveTo>
                  <a:pt x="0" y="0"/>
                </a:moveTo>
                <a:lnTo>
                  <a:pt x="4418954" y="0"/>
                </a:lnTo>
                <a:lnTo>
                  <a:pt x="4418954" y="1389962"/>
                </a:lnTo>
                <a:lnTo>
                  <a:pt x="0" y="1389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042411" y="-1877627"/>
            <a:ext cx="6216889" cy="7021127"/>
          </a:xfrm>
          <a:custGeom>
            <a:avLst/>
            <a:gdLst/>
            <a:ahLst/>
            <a:cxnLst/>
            <a:rect l="l" t="t" r="r" b="b"/>
            <a:pathLst>
              <a:path w="6216889" h="7021127">
                <a:moveTo>
                  <a:pt x="0" y="0"/>
                </a:moveTo>
                <a:lnTo>
                  <a:pt x="6216889" y="0"/>
                </a:lnTo>
                <a:lnTo>
                  <a:pt x="6216889" y="7021127"/>
                </a:lnTo>
                <a:lnTo>
                  <a:pt x="0" y="7021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2112161" y="-277216"/>
            <a:ext cx="3488434" cy="3923831"/>
          </a:xfrm>
          <a:prstGeom prst="rect">
            <a:avLst/>
          </a:prstGeom>
        </p:spPr>
        <p:txBody>
          <a:bodyPr lIns="0" tIns="0" rIns="0" bIns="0" rtlCol="0" anchor="t">
            <a:spAutoFit/>
          </a:bodyPr>
          <a:lstStyle/>
          <a:p>
            <a:pPr marL="0" lvl="0" indent="0" algn="r">
              <a:lnSpc>
                <a:spcPts val="31700"/>
              </a:lnSpc>
              <a:spcBef>
                <a:spcPct val="0"/>
              </a:spcBef>
            </a:pPr>
            <a:r>
              <a:rPr lang="en-US" sz="22643" u="none" dirty="0">
                <a:solidFill>
                  <a:srgbClr val="3B71E4"/>
                </a:solidFill>
                <a:latin typeface="Carmela Bold"/>
              </a:rPr>
              <a:t>01</a:t>
            </a:r>
          </a:p>
        </p:txBody>
      </p:sp>
      <p:sp>
        <p:nvSpPr>
          <p:cNvPr id="9" name="TextBox 9"/>
          <p:cNvSpPr txBox="1"/>
          <p:nvPr/>
        </p:nvSpPr>
        <p:spPr>
          <a:xfrm>
            <a:off x="6362700" y="4498583"/>
            <a:ext cx="10896600" cy="1496885"/>
          </a:xfrm>
          <a:prstGeom prst="rect">
            <a:avLst/>
          </a:prstGeom>
        </p:spPr>
        <p:txBody>
          <a:bodyPr wrap="square" lIns="0" tIns="0" rIns="0" bIns="0" rtlCol="0" anchor="t">
            <a:spAutoFit/>
          </a:bodyPr>
          <a:lstStyle/>
          <a:p>
            <a:pPr marL="0" lvl="0" indent="0">
              <a:lnSpc>
                <a:spcPts val="12056"/>
              </a:lnSpc>
              <a:spcBef>
                <a:spcPct val="0"/>
              </a:spcBef>
            </a:pPr>
            <a:r>
              <a:rPr lang="zh-CN" altLang="en-US" sz="10047" u="none" dirty="0">
                <a:solidFill>
                  <a:srgbClr val="494949"/>
                </a:solidFill>
                <a:ea typeface="思源黑体 1 Bold"/>
              </a:rPr>
              <a:t>选题的意义与价值</a:t>
            </a:r>
            <a:endParaRPr lang="en-US" sz="10047" u="none" dirty="0">
              <a:solidFill>
                <a:srgbClr val="494949"/>
              </a:solidFill>
              <a:ea typeface="思源黑体 1 Bold"/>
            </a:endParaRPr>
          </a:p>
        </p:txBody>
      </p:sp>
      <p:sp>
        <p:nvSpPr>
          <p:cNvPr id="12" name="TextBox 12"/>
          <p:cNvSpPr txBox="1"/>
          <p:nvPr/>
        </p:nvSpPr>
        <p:spPr>
          <a:xfrm>
            <a:off x="432393" y="1629301"/>
            <a:ext cx="4499584" cy="641201"/>
          </a:xfrm>
          <a:prstGeom prst="rect">
            <a:avLst/>
          </a:prstGeom>
        </p:spPr>
        <p:txBody>
          <a:bodyPr wrap="square" lIns="0" tIns="0" rIns="0" bIns="0" rtlCol="0" anchor="t">
            <a:spAutoFit/>
          </a:bodyPr>
          <a:lstStyle/>
          <a:p>
            <a:pPr>
              <a:lnSpc>
                <a:spcPts val="5039"/>
              </a:lnSpc>
              <a:spcBef>
                <a:spcPct val="0"/>
              </a:spcBef>
            </a:pPr>
            <a:r>
              <a:rPr lang="zh-CN" altLang="en-US" sz="4400" b="1" dirty="0">
                <a:solidFill>
                  <a:srgbClr val="3B71E4"/>
                </a:solidFill>
                <a:latin typeface="微软雅黑" panose="020B0503020204020204" pitchFamily="34" charset="-122"/>
                <a:ea typeface="微软雅黑" panose="020B0503020204020204" pitchFamily="34" charset="-122"/>
              </a:rPr>
              <a:t>选题的意</a:t>
            </a:r>
            <a:r>
              <a:rPr lang="zh-CN" altLang="en-US" sz="4400" b="1" dirty="0">
                <a:solidFill>
                  <a:srgbClr val="5772AC"/>
                </a:solidFill>
                <a:latin typeface="微软雅黑" panose="020B0503020204020204" pitchFamily="34" charset="-122"/>
                <a:ea typeface="微软雅黑" panose="020B0503020204020204" pitchFamily="34" charset="-122"/>
              </a:rPr>
              <a:t>义</a:t>
            </a:r>
            <a:r>
              <a:rPr lang="zh-CN" altLang="en-US" sz="4400" b="1" dirty="0">
                <a:solidFill>
                  <a:srgbClr val="3B71E4"/>
                </a:solidFill>
                <a:latin typeface="微软雅黑" panose="020B0503020204020204" pitchFamily="34" charset="-122"/>
                <a:ea typeface="微软雅黑" panose="020B0503020204020204" pitchFamily="34" charset="-122"/>
              </a:rPr>
              <a:t>与价值</a:t>
            </a:r>
            <a:endParaRPr lang="en-US" sz="4400" b="1" dirty="0">
              <a:solidFill>
                <a:srgbClr val="3B71E4"/>
              </a:solidFill>
              <a:latin typeface="微软雅黑" panose="020B0503020204020204" pitchFamily="34" charset="-122"/>
              <a:ea typeface="微软雅黑" panose="020B0503020204020204" pitchFamily="34" charset="-122"/>
            </a:endParaRPr>
          </a:p>
        </p:txBody>
      </p:sp>
      <p:sp>
        <p:nvSpPr>
          <p:cNvPr id="18" name="TextBox 18"/>
          <p:cNvSpPr txBox="1"/>
          <p:nvPr/>
        </p:nvSpPr>
        <p:spPr>
          <a:xfrm>
            <a:off x="1169353" y="4750568"/>
            <a:ext cx="4309887" cy="641201"/>
          </a:xfrm>
          <a:prstGeom prst="rect">
            <a:avLst/>
          </a:prstGeom>
        </p:spPr>
        <p:txBody>
          <a:bodyPr lIns="0" tIns="0" rIns="0" bIns="0" rtlCol="0" anchor="t">
            <a:spAutoFit/>
          </a:bodyPr>
          <a:lstStyle/>
          <a:p>
            <a:pPr>
              <a:lnSpc>
                <a:spcPts val="5039"/>
              </a:lnSpc>
              <a:spcBef>
                <a:spcPct val="0"/>
              </a:spcBef>
            </a:pPr>
            <a:r>
              <a:rPr lang="zh-CN" altLang="en-US" sz="4400" b="1" dirty="0">
                <a:solidFill>
                  <a:srgbClr val="FFFFFF"/>
                </a:solidFill>
                <a:latin typeface="微软雅黑" panose="020B0503020204020204" pitchFamily="34" charset="-122"/>
                <a:ea typeface="微软雅黑" panose="020B0503020204020204" pitchFamily="34" charset="-122"/>
              </a:rPr>
              <a:t>系统设计</a:t>
            </a:r>
            <a:endParaRPr lang="en-US" sz="4400" b="1" dirty="0">
              <a:solidFill>
                <a:srgbClr val="FFFFFF"/>
              </a:solidFill>
              <a:latin typeface="微软雅黑" panose="020B0503020204020204" pitchFamily="34" charset="-122"/>
              <a:ea typeface="微软雅黑" panose="020B0503020204020204" pitchFamily="34" charset="-122"/>
            </a:endParaRPr>
          </a:p>
        </p:txBody>
      </p:sp>
      <p:sp>
        <p:nvSpPr>
          <p:cNvPr id="21" name="TextBox 21"/>
          <p:cNvSpPr txBox="1"/>
          <p:nvPr/>
        </p:nvSpPr>
        <p:spPr>
          <a:xfrm>
            <a:off x="1169352" y="7658953"/>
            <a:ext cx="4309887" cy="641201"/>
          </a:xfrm>
          <a:prstGeom prst="rect">
            <a:avLst/>
          </a:prstGeom>
        </p:spPr>
        <p:txBody>
          <a:bodyPr lIns="0" tIns="0" rIns="0" bIns="0" rtlCol="0" anchor="t">
            <a:spAutoFit/>
          </a:bodyPr>
          <a:lstStyle/>
          <a:p>
            <a:pPr>
              <a:lnSpc>
                <a:spcPts val="5039"/>
              </a:lnSpc>
              <a:spcBef>
                <a:spcPct val="0"/>
              </a:spcBef>
            </a:pPr>
            <a:r>
              <a:rPr lang="zh-CN" altLang="en-US" sz="4400" b="1" dirty="0">
                <a:solidFill>
                  <a:srgbClr val="FFFFFF"/>
                </a:solidFill>
                <a:latin typeface="微软雅黑" panose="020B0503020204020204" pitchFamily="34" charset="-122"/>
                <a:ea typeface="微软雅黑" panose="020B0503020204020204" pitchFamily="34" charset="-122"/>
              </a:rPr>
              <a:t>成果演示</a:t>
            </a:r>
            <a:endParaRPr lang="en-US" sz="44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sp>
        <p:nvSpPr>
          <p:cNvPr id="2" name="Freeform 2"/>
          <p:cNvSpPr/>
          <p:nvPr/>
        </p:nvSpPr>
        <p:spPr>
          <a:xfrm>
            <a:off x="3203528" y="876356"/>
            <a:ext cx="515246" cy="515246"/>
          </a:xfrm>
          <a:custGeom>
            <a:avLst/>
            <a:gdLst/>
            <a:ahLst/>
            <a:cxnLst/>
            <a:rect l="l" t="t" r="r" b="b"/>
            <a:pathLst>
              <a:path w="515246" h="515246">
                <a:moveTo>
                  <a:pt x="0" y="0"/>
                </a:moveTo>
                <a:lnTo>
                  <a:pt x="515247" y="0"/>
                </a:lnTo>
                <a:lnTo>
                  <a:pt x="515247" y="515246"/>
                </a:lnTo>
                <a:lnTo>
                  <a:pt x="0" y="515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12880" y="2984913"/>
            <a:ext cx="7711920" cy="5954068"/>
            <a:chOff x="0" y="0"/>
            <a:chExt cx="3272790" cy="2131060"/>
          </a:xfrm>
        </p:grpSpPr>
        <p:sp>
          <p:nvSpPr>
            <p:cNvPr id="4" name="Freeform 4"/>
            <p:cNvSpPr/>
            <p:nvPr/>
          </p:nvSpPr>
          <p:spPr>
            <a:xfrm>
              <a:off x="0" y="0"/>
              <a:ext cx="3272790" cy="2131060"/>
            </a:xfrm>
            <a:custGeom>
              <a:avLst/>
              <a:gdLst/>
              <a:ahLst/>
              <a:cxnLst/>
              <a:rect l="l" t="t" r="r" b="b"/>
              <a:pathLst>
                <a:path w="3272790" h="2131060">
                  <a:moveTo>
                    <a:pt x="0" y="0"/>
                  </a:moveTo>
                  <a:lnTo>
                    <a:pt x="2767330" y="0"/>
                  </a:lnTo>
                  <a:cubicBezTo>
                    <a:pt x="3046730" y="0"/>
                    <a:pt x="3272790" y="226060"/>
                    <a:pt x="3272790" y="505460"/>
                  </a:cubicBezTo>
                  <a:lnTo>
                    <a:pt x="3272790" y="2131060"/>
                  </a:lnTo>
                  <a:lnTo>
                    <a:pt x="0" y="2131060"/>
                  </a:lnTo>
                  <a:lnTo>
                    <a:pt x="0" y="0"/>
                  </a:lnTo>
                  <a:close/>
                </a:path>
              </a:pathLst>
            </a:custGeom>
            <a:blipFill>
              <a:blip r:embed="rId4"/>
              <a:stretch>
                <a:fillRect l="-26601" r="-26258"/>
              </a:stretch>
            </a:blipFill>
          </p:spPr>
        </p:sp>
      </p:grpSp>
      <p:sp>
        <p:nvSpPr>
          <p:cNvPr id="14" name="Freeform 14"/>
          <p:cNvSpPr/>
          <p:nvPr/>
        </p:nvSpPr>
        <p:spPr>
          <a:xfrm rot="2012068">
            <a:off x="14367188" y="8145373"/>
            <a:ext cx="5912242" cy="5538725"/>
          </a:xfrm>
          <a:custGeom>
            <a:avLst/>
            <a:gdLst/>
            <a:ahLst/>
            <a:cxnLst/>
            <a:rect l="l" t="t" r="r" b="b"/>
            <a:pathLst>
              <a:path w="5912242" h="5538725">
                <a:moveTo>
                  <a:pt x="0" y="0"/>
                </a:moveTo>
                <a:lnTo>
                  <a:pt x="5912242" y="0"/>
                </a:lnTo>
                <a:lnTo>
                  <a:pt x="5912242" y="5538725"/>
                </a:lnTo>
                <a:lnTo>
                  <a:pt x="0" y="55387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529786" y="598349"/>
            <a:ext cx="6480614" cy="809196"/>
          </a:xfrm>
          <a:prstGeom prst="rect">
            <a:avLst/>
          </a:prstGeom>
        </p:spPr>
        <p:txBody>
          <a:bodyPr wrap="square" lIns="0" tIns="0" rIns="0" bIns="0" rtlCol="0" anchor="t">
            <a:spAutoFit/>
          </a:bodyPr>
          <a:lstStyle/>
          <a:p>
            <a:pPr>
              <a:lnSpc>
                <a:spcPts val="6719"/>
              </a:lnSpc>
              <a:spcBef>
                <a:spcPct val="0"/>
              </a:spcBef>
            </a:pPr>
            <a:r>
              <a:rPr lang="zh-CN" altLang="en-US" sz="5400" b="1" dirty="0">
                <a:solidFill>
                  <a:srgbClr val="3B71E4"/>
                </a:solidFill>
                <a:latin typeface="微软雅黑" panose="020B0503020204020204" pitchFamily="34" charset="-122"/>
                <a:ea typeface="微软雅黑" panose="020B0503020204020204" pitchFamily="34" charset="-122"/>
              </a:rPr>
              <a:t>选题的意义与价值</a:t>
            </a:r>
            <a:endParaRPr lang="en-US" sz="5400" b="1" dirty="0">
              <a:solidFill>
                <a:srgbClr val="3B71E4"/>
              </a:solidFill>
              <a:latin typeface="微软雅黑" panose="020B0503020204020204" pitchFamily="34" charset="-122"/>
              <a:ea typeface="微软雅黑" panose="020B0503020204020204" pitchFamily="34" charset="-122"/>
            </a:endParaRPr>
          </a:p>
        </p:txBody>
      </p:sp>
      <p:sp>
        <p:nvSpPr>
          <p:cNvPr id="18" name="TextBox 18"/>
          <p:cNvSpPr txBox="1"/>
          <p:nvPr/>
        </p:nvSpPr>
        <p:spPr>
          <a:xfrm>
            <a:off x="8241706" y="876356"/>
            <a:ext cx="9376214" cy="7690695"/>
          </a:xfrm>
          <a:prstGeom prst="rect">
            <a:avLst/>
          </a:prstGeom>
        </p:spPr>
        <p:txBody>
          <a:bodyPr wrap="square" lIns="0" tIns="0" rIns="0" bIns="0" rtlCol="0" anchor="t">
            <a:spAutoFit/>
          </a:bodyPr>
          <a:lstStyle/>
          <a:p>
            <a:pPr algn="just">
              <a:lnSpc>
                <a:spcPct val="150000"/>
              </a:lnSpc>
            </a:pPr>
            <a:r>
              <a:rPr lang="en-US" altLang="zh-CN" sz="2100" dirty="0">
                <a:latin typeface="思源黑体 1 Light"/>
                <a:ea typeface="思源黑体 1 Light"/>
              </a:rPr>
              <a:t>	</a:t>
            </a:r>
            <a:r>
              <a:rPr lang="zh-CN" altLang="en-US" sz="2400" dirty="0">
                <a:latin typeface="微软雅黑" panose="020B0503020204020204" pitchFamily="34" charset="-122"/>
                <a:ea typeface="微软雅黑" panose="020B0503020204020204" pitchFamily="34" charset="-122"/>
              </a:rPr>
              <a:t>软件研发过程管理，是一条复杂的管理链条，在当今的商业环境中，敏捷项目管理方法已经成为了高效的项目管理方式之一。敏捷方法特征包括：强调小规模的可交付结果为导向，采用迭代和增量的开放方式，鼓励与客户紧密联系以理解需求、获取反馈，具有高度适应性和灵活性。</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因此，越来越多的团队和组织采用敏捷方法组织、协调和管理项目。</a:t>
            </a:r>
            <a:r>
              <a:rPr lang="en-US" altLang="zh-CN" sz="2400" dirty="0" err="1">
                <a:latin typeface="微软雅黑" panose="020B0503020204020204" pitchFamily="34" charset="-122"/>
                <a:ea typeface="微软雅黑" panose="020B0503020204020204" pitchFamily="34" charset="-122"/>
              </a:rPr>
              <a:t>JiCode</a:t>
            </a:r>
            <a:r>
              <a:rPr lang="zh-CN" altLang="en-US" sz="2400" dirty="0">
                <a:latin typeface="微软雅黑" panose="020B0503020204020204" pitchFamily="34" charset="-122"/>
                <a:ea typeface="微软雅黑" panose="020B0503020204020204" pitchFamily="34" charset="-122"/>
              </a:rPr>
              <a:t>是一个管理</a:t>
            </a:r>
            <a:r>
              <a:rPr lang="en-US" altLang="zh-CN" sz="2400" dirty="0">
                <a:latin typeface="微软雅黑" panose="020B0503020204020204" pitchFamily="34" charset="-122"/>
                <a:ea typeface="微软雅黑" panose="020B0503020204020204" pitchFamily="34" charset="-122"/>
              </a:rPr>
              <a:t>Scrum</a:t>
            </a:r>
            <a:r>
              <a:rPr lang="zh-CN" altLang="en-US" sz="2400" dirty="0">
                <a:latin typeface="微软雅黑" panose="020B0503020204020204" pitchFamily="34" charset="-122"/>
                <a:ea typeface="微软雅黑" panose="020B0503020204020204" pitchFamily="34" charset="-122"/>
              </a:rPr>
              <a:t>敏捷开发方法的平台，具有账号管理、项目管理、产品管理三个模块功能，确保工具提供敏捷项目管理的核心功能，如需求获取、迭代管理、团队协作等，帮助产研团队：</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快速建立标准化、规范化研发管理工作流程，有节奏的持续交付价值；轻松规划和应对需求变化，提高项目可预测性，降低风险；</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提升项目信息透明度，协作更顺畅，过程统计和改进有据可依。</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通过小步快跑的方式，能够有效帮助企业持续规划和交付，打破协作壁垒和信息孤岛，让项目管理更加轻松且高效。</a:t>
            </a:r>
            <a:endParaRPr lang="en-US" sz="2400" dirty="0">
              <a:latin typeface="微软雅黑" panose="020B0503020204020204" pitchFamily="34" charset="-122"/>
              <a:ea typeface="微软雅黑" panose="020B0503020204020204" pitchFamily="34" charset="-122"/>
            </a:endParaRPr>
          </a:p>
        </p:txBody>
      </p:sp>
      <p:sp>
        <p:nvSpPr>
          <p:cNvPr id="7" name="Freeform 7">
            <a:extLst>
              <a:ext uri="{FF2B5EF4-FFF2-40B4-BE49-F238E27FC236}">
                <a16:creationId xmlns:a16="http://schemas.microsoft.com/office/drawing/2014/main" id="{644350D0-AE33-A0CD-8E9F-06B2F381F91E}"/>
              </a:ext>
            </a:extLst>
          </p:cNvPr>
          <p:cNvSpPr/>
          <p:nvPr/>
        </p:nvSpPr>
        <p:spPr>
          <a:xfrm>
            <a:off x="529786" y="2188875"/>
            <a:ext cx="6923186" cy="6750106"/>
          </a:xfrm>
          <a:custGeom>
            <a:avLst/>
            <a:gdLst/>
            <a:ahLst/>
            <a:cxnLst/>
            <a:rect l="l" t="t" r="r" b="b"/>
            <a:pathLst>
              <a:path w="6923186" h="6750106">
                <a:moveTo>
                  <a:pt x="0" y="0"/>
                </a:moveTo>
                <a:lnTo>
                  <a:pt x="6923186" y="0"/>
                </a:lnTo>
                <a:lnTo>
                  <a:pt x="6923186" y="6750107"/>
                </a:lnTo>
                <a:lnTo>
                  <a:pt x="0" y="6750107"/>
                </a:lnTo>
                <a:lnTo>
                  <a:pt x="0" y="0"/>
                </a:lnTo>
                <a:close/>
              </a:path>
            </a:pathLst>
          </a:custGeom>
          <a:blipFill>
            <a:blip r:embed="rId7"/>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364370" cy="10287000"/>
            <a:chOff x="0" y="0"/>
            <a:chExt cx="1412838" cy="2709333"/>
          </a:xfrm>
        </p:grpSpPr>
        <p:sp>
          <p:nvSpPr>
            <p:cNvPr id="3" name="Freeform 3"/>
            <p:cNvSpPr/>
            <p:nvPr/>
          </p:nvSpPr>
          <p:spPr>
            <a:xfrm>
              <a:off x="0" y="0"/>
              <a:ext cx="1412838" cy="2709333"/>
            </a:xfrm>
            <a:custGeom>
              <a:avLst/>
              <a:gdLst/>
              <a:ahLst/>
              <a:cxnLst/>
              <a:rect l="l" t="t" r="r" b="b"/>
              <a:pathLst>
                <a:path w="1412838" h="2709333">
                  <a:moveTo>
                    <a:pt x="0" y="0"/>
                  </a:moveTo>
                  <a:lnTo>
                    <a:pt x="1412838" y="0"/>
                  </a:lnTo>
                  <a:lnTo>
                    <a:pt x="1412838" y="2709333"/>
                  </a:lnTo>
                  <a:lnTo>
                    <a:pt x="0" y="2709333"/>
                  </a:lnTo>
                  <a:close/>
                </a:path>
              </a:pathLst>
            </a:custGeom>
            <a:solidFill>
              <a:srgbClr val="3B71E4"/>
            </a:solidFill>
            <a:ln cap="sq">
              <a:noFill/>
              <a:prstDash val="solid"/>
              <a:miter/>
            </a:ln>
          </p:spPr>
        </p:sp>
        <p:sp>
          <p:nvSpPr>
            <p:cNvPr id="4" name="TextBox 4"/>
            <p:cNvSpPr txBox="1"/>
            <p:nvPr/>
          </p:nvSpPr>
          <p:spPr>
            <a:xfrm>
              <a:off x="0" y="-38100"/>
              <a:ext cx="1412838" cy="2747433"/>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5" name="Freeform 5"/>
          <p:cNvSpPr/>
          <p:nvPr/>
        </p:nvSpPr>
        <p:spPr>
          <a:xfrm>
            <a:off x="113498" y="4202010"/>
            <a:ext cx="5216236" cy="1627639"/>
          </a:xfrm>
          <a:custGeom>
            <a:avLst/>
            <a:gdLst/>
            <a:ahLst/>
            <a:cxnLst/>
            <a:rect l="l" t="t" r="r" b="b"/>
            <a:pathLst>
              <a:path w="4418954" h="1389962">
                <a:moveTo>
                  <a:pt x="0" y="0"/>
                </a:moveTo>
                <a:lnTo>
                  <a:pt x="4418954" y="0"/>
                </a:lnTo>
                <a:lnTo>
                  <a:pt x="4418954" y="1389962"/>
                </a:lnTo>
                <a:lnTo>
                  <a:pt x="0" y="1389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042411" y="-1877627"/>
            <a:ext cx="6216889" cy="7021127"/>
          </a:xfrm>
          <a:custGeom>
            <a:avLst/>
            <a:gdLst/>
            <a:ahLst/>
            <a:cxnLst/>
            <a:rect l="l" t="t" r="r" b="b"/>
            <a:pathLst>
              <a:path w="6216889" h="7021127">
                <a:moveTo>
                  <a:pt x="0" y="0"/>
                </a:moveTo>
                <a:lnTo>
                  <a:pt x="6216889" y="0"/>
                </a:lnTo>
                <a:lnTo>
                  <a:pt x="6216889" y="7021127"/>
                </a:lnTo>
                <a:lnTo>
                  <a:pt x="0" y="7021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2112161" y="-277216"/>
            <a:ext cx="3488434" cy="4065215"/>
          </a:xfrm>
          <a:prstGeom prst="rect">
            <a:avLst/>
          </a:prstGeom>
        </p:spPr>
        <p:txBody>
          <a:bodyPr lIns="0" tIns="0" rIns="0" bIns="0" rtlCol="0" anchor="t">
            <a:spAutoFit/>
          </a:bodyPr>
          <a:lstStyle/>
          <a:p>
            <a:pPr marL="0" lvl="0" indent="0" algn="r">
              <a:lnSpc>
                <a:spcPts val="31700"/>
              </a:lnSpc>
              <a:spcBef>
                <a:spcPct val="0"/>
              </a:spcBef>
            </a:pPr>
            <a:r>
              <a:rPr lang="en-US" sz="22643" u="none" dirty="0">
                <a:solidFill>
                  <a:srgbClr val="3B71E4"/>
                </a:solidFill>
                <a:latin typeface="Carmela Bold"/>
              </a:rPr>
              <a:t>0</a:t>
            </a:r>
            <a:r>
              <a:rPr lang="en-US" altLang="zh-CN" sz="22643" u="none" dirty="0">
                <a:solidFill>
                  <a:srgbClr val="3B71E4"/>
                </a:solidFill>
                <a:latin typeface="Carmela Bold"/>
              </a:rPr>
              <a:t>2</a:t>
            </a:r>
            <a:endParaRPr lang="en-US" sz="22643" u="none" dirty="0">
              <a:solidFill>
                <a:srgbClr val="3B71E4"/>
              </a:solidFill>
              <a:latin typeface="Carmela Bold"/>
            </a:endParaRPr>
          </a:p>
        </p:txBody>
      </p:sp>
      <p:sp>
        <p:nvSpPr>
          <p:cNvPr id="9" name="TextBox 9"/>
          <p:cNvSpPr txBox="1"/>
          <p:nvPr/>
        </p:nvSpPr>
        <p:spPr>
          <a:xfrm>
            <a:off x="8077200" y="4838700"/>
            <a:ext cx="10896600" cy="1496885"/>
          </a:xfrm>
          <a:prstGeom prst="rect">
            <a:avLst/>
          </a:prstGeom>
        </p:spPr>
        <p:txBody>
          <a:bodyPr wrap="square" lIns="0" tIns="0" rIns="0" bIns="0" rtlCol="0" anchor="t">
            <a:spAutoFit/>
          </a:bodyPr>
          <a:lstStyle/>
          <a:p>
            <a:pPr marL="0" lvl="0" indent="0">
              <a:lnSpc>
                <a:spcPts val="12056"/>
              </a:lnSpc>
              <a:spcBef>
                <a:spcPct val="0"/>
              </a:spcBef>
            </a:pPr>
            <a:r>
              <a:rPr lang="zh-CN" altLang="en-US" sz="10047" u="none" dirty="0">
                <a:solidFill>
                  <a:srgbClr val="494949"/>
                </a:solidFill>
                <a:ea typeface="思源黑体 1 Bold"/>
              </a:rPr>
              <a:t>系统设计</a:t>
            </a:r>
            <a:endParaRPr lang="en-US" sz="10047" u="none" dirty="0">
              <a:solidFill>
                <a:srgbClr val="494949"/>
              </a:solidFill>
              <a:ea typeface="思源黑体 1 Bold"/>
            </a:endParaRPr>
          </a:p>
        </p:txBody>
      </p:sp>
      <p:sp>
        <p:nvSpPr>
          <p:cNvPr id="12" name="TextBox 12"/>
          <p:cNvSpPr txBox="1"/>
          <p:nvPr/>
        </p:nvSpPr>
        <p:spPr>
          <a:xfrm>
            <a:off x="432393" y="1629301"/>
            <a:ext cx="4499584" cy="641201"/>
          </a:xfrm>
          <a:prstGeom prst="rect">
            <a:avLst/>
          </a:prstGeom>
        </p:spPr>
        <p:txBody>
          <a:bodyPr wrap="square" lIns="0" tIns="0" rIns="0" bIns="0" rtlCol="0" anchor="t">
            <a:spAutoFit/>
          </a:bodyPr>
          <a:lstStyle/>
          <a:p>
            <a:pPr>
              <a:lnSpc>
                <a:spcPts val="5039"/>
              </a:lnSpc>
              <a:spcBef>
                <a:spcPct val="0"/>
              </a:spcBef>
            </a:pPr>
            <a:r>
              <a:rPr lang="zh-CN" altLang="en-US" sz="4400" b="1" dirty="0">
                <a:solidFill>
                  <a:schemeClr val="bg1"/>
                </a:solidFill>
                <a:latin typeface="微软雅黑" panose="020B0503020204020204" pitchFamily="34" charset="-122"/>
                <a:ea typeface="微软雅黑" panose="020B0503020204020204" pitchFamily="34" charset="-122"/>
              </a:rPr>
              <a:t>选题的意义与价值</a:t>
            </a:r>
            <a:endParaRPr lang="en-US" sz="4400" b="1" dirty="0">
              <a:solidFill>
                <a:schemeClr val="bg1"/>
              </a:solidFill>
              <a:latin typeface="微软雅黑" panose="020B0503020204020204" pitchFamily="34" charset="-122"/>
              <a:ea typeface="微软雅黑" panose="020B0503020204020204" pitchFamily="34" charset="-122"/>
            </a:endParaRPr>
          </a:p>
        </p:txBody>
      </p:sp>
      <p:sp>
        <p:nvSpPr>
          <p:cNvPr id="18" name="TextBox 18"/>
          <p:cNvSpPr txBox="1"/>
          <p:nvPr/>
        </p:nvSpPr>
        <p:spPr>
          <a:xfrm>
            <a:off x="1169353" y="4750568"/>
            <a:ext cx="4309887" cy="641201"/>
          </a:xfrm>
          <a:prstGeom prst="rect">
            <a:avLst/>
          </a:prstGeom>
        </p:spPr>
        <p:txBody>
          <a:bodyPr lIns="0" tIns="0" rIns="0" bIns="0" rtlCol="0" anchor="t">
            <a:spAutoFit/>
          </a:bodyPr>
          <a:lstStyle/>
          <a:p>
            <a:pPr>
              <a:lnSpc>
                <a:spcPts val="5039"/>
              </a:lnSpc>
              <a:spcBef>
                <a:spcPct val="0"/>
              </a:spcBef>
            </a:pPr>
            <a:r>
              <a:rPr lang="zh-CN" altLang="en-US" sz="4400" b="1" dirty="0">
                <a:solidFill>
                  <a:srgbClr val="5772AC"/>
                </a:solidFill>
                <a:latin typeface="微软雅黑" panose="020B0503020204020204" pitchFamily="34" charset="-122"/>
                <a:ea typeface="微软雅黑" panose="020B0503020204020204" pitchFamily="34" charset="-122"/>
              </a:rPr>
              <a:t>系统设计</a:t>
            </a:r>
            <a:endParaRPr lang="en-US" sz="4400" b="1" dirty="0">
              <a:solidFill>
                <a:srgbClr val="5772AC"/>
              </a:solidFill>
              <a:latin typeface="微软雅黑" panose="020B0503020204020204" pitchFamily="34" charset="-122"/>
              <a:ea typeface="微软雅黑" panose="020B0503020204020204" pitchFamily="34" charset="-122"/>
            </a:endParaRPr>
          </a:p>
        </p:txBody>
      </p:sp>
      <p:sp>
        <p:nvSpPr>
          <p:cNvPr id="21" name="TextBox 21"/>
          <p:cNvSpPr txBox="1"/>
          <p:nvPr/>
        </p:nvSpPr>
        <p:spPr>
          <a:xfrm>
            <a:off x="1169352" y="7658953"/>
            <a:ext cx="4309887" cy="641201"/>
          </a:xfrm>
          <a:prstGeom prst="rect">
            <a:avLst/>
          </a:prstGeom>
        </p:spPr>
        <p:txBody>
          <a:bodyPr lIns="0" tIns="0" rIns="0" bIns="0" rtlCol="0" anchor="t">
            <a:spAutoFit/>
          </a:bodyPr>
          <a:lstStyle/>
          <a:p>
            <a:pPr>
              <a:lnSpc>
                <a:spcPts val="5039"/>
              </a:lnSpc>
              <a:spcBef>
                <a:spcPct val="0"/>
              </a:spcBef>
            </a:pPr>
            <a:r>
              <a:rPr lang="zh-CN" altLang="en-US" sz="4400" b="1" dirty="0">
                <a:solidFill>
                  <a:srgbClr val="FFFFFF"/>
                </a:solidFill>
                <a:latin typeface="微软雅黑" panose="020B0503020204020204" pitchFamily="34" charset="-122"/>
                <a:ea typeface="微软雅黑" panose="020B0503020204020204" pitchFamily="34" charset="-122"/>
              </a:rPr>
              <a:t>成果演示</a:t>
            </a:r>
            <a:endParaRPr lang="en-US" sz="44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1478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4220775"/>
            <a:ext cx="18649332" cy="8441550"/>
          </a:xfrm>
          <a:custGeom>
            <a:avLst/>
            <a:gdLst/>
            <a:ahLst/>
            <a:cxnLst/>
            <a:rect l="l" t="t" r="r" b="b"/>
            <a:pathLst>
              <a:path w="18451475" h="8441550">
                <a:moveTo>
                  <a:pt x="0" y="8441550"/>
                </a:moveTo>
                <a:lnTo>
                  <a:pt x="18451475" y="8441550"/>
                </a:lnTo>
                <a:lnTo>
                  <a:pt x="18451475" y="0"/>
                </a:lnTo>
                <a:lnTo>
                  <a:pt x="0" y="0"/>
                </a:lnTo>
                <a:lnTo>
                  <a:pt x="0" y="8441550"/>
                </a:lnTo>
                <a:close/>
              </a:path>
            </a:pathLst>
          </a:custGeom>
          <a:blipFill>
            <a:blip r:embed="rId2"/>
            <a:stretch>
              <a:fillRect/>
            </a:stretch>
          </a:blipFill>
        </p:spPr>
      </p:sp>
      <p:sp>
        <p:nvSpPr>
          <p:cNvPr id="3" name="Freeform 3"/>
          <p:cNvSpPr/>
          <p:nvPr/>
        </p:nvSpPr>
        <p:spPr>
          <a:xfrm flipV="1">
            <a:off x="-102519" y="-4064028"/>
            <a:ext cx="18649332" cy="8441550"/>
          </a:xfrm>
          <a:custGeom>
            <a:avLst/>
            <a:gdLst/>
            <a:ahLst/>
            <a:cxnLst/>
            <a:rect l="l" t="t" r="r" b="b"/>
            <a:pathLst>
              <a:path w="18451475" h="8441550">
                <a:moveTo>
                  <a:pt x="0" y="8441550"/>
                </a:moveTo>
                <a:lnTo>
                  <a:pt x="18451474" y="8441550"/>
                </a:lnTo>
                <a:lnTo>
                  <a:pt x="18451474" y="0"/>
                </a:lnTo>
                <a:lnTo>
                  <a:pt x="0" y="0"/>
                </a:lnTo>
                <a:lnTo>
                  <a:pt x="0" y="8441550"/>
                </a:lnTo>
                <a:close/>
              </a:path>
            </a:pathLst>
          </a:custGeom>
          <a:blipFill>
            <a:blip r:embed="rId3">
              <a:alphaModFix amt="34000"/>
            </a:blip>
            <a:stretch>
              <a:fillRect/>
            </a:stretch>
          </a:blipFill>
        </p:spPr>
      </p:sp>
      <p:sp>
        <p:nvSpPr>
          <p:cNvPr id="4" name="Freeform 4"/>
          <p:cNvSpPr/>
          <p:nvPr/>
        </p:nvSpPr>
        <p:spPr>
          <a:xfrm>
            <a:off x="5234222" y="2975441"/>
            <a:ext cx="1922825" cy="1798656"/>
          </a:xfrm>
          <a:custGeom>
            <a:avLst/>
            <a:gdLst/>
            <a:ahLst/>
            <a:cxnLst/>
            <a:rect l="l" t="t" r="r" b="b"/>
            <a:pathLst>
              <a:path w="1902425" h="1798656">
                <a:moveTo>
                  <a:pt x="0" y="0"/>
                </a:moveTo>
                <a:lnTo>
                  <a:pt x="1902425" y="0"/>
                </a:lnTo>
                <a:lnTo>
                  <a:pt x="1902425" y="1798657"/>
                </a:lnTo>
                <a:lnTo>
                  <a:pt x="0" y="1798657"/>
                </a:lnTo>
                <a:lnTo>
                  <a:pt x="0" y="0"/>
                </a:lnTo>
                <a:close/>
              </a:path>
            </a:pathLst>
          </a:custGeom>
          <a:blipFill>
            <a:blip r:embed="rId4">
              <a:alphaModFix amt="31999"/>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0591800" y="2489237"/>
            <a:ext cx="5945593" cy="824623"/>
            <a:chOff x="0" y="0"/>
            <a:chExt cx="1231605" cy="217185"/>
          </a:xfrm>
        </p:grpSpPr>
        <p:sp>
          <p:nvSpPr>
            <p:cNvPr id="6" name="Freeform 6"/>
            <p:cNvSpPr/>
            <p:nvPr/>
          </p:nvSpPr>
          <p:spPr>
            <a:xfrm>
              <a:off x="0" y="0"/>
              <a:ext cx="1231605" cy="217185"/>
            </a:xfrm>
            <a:custGeom>
              <a:avLst/>
              <a:gdLst/>
              <a:ahLst/>
              <a:cxnLst/>
              <a:rect l="l" t="t" r="r" b="b"/>
              <a:pathLst>
                <a:path w="1231605" h="217185">
                  <a:moveTo>
                    <a:pt x="23178" y="0"/>
                  </a:moveTo>
                  <a:lnTo>
                    <a:pt x="1208427" y="0"/>
                  </a:lnTo>
                  <a:cubicBezTo>
                    <a:pt x="1214574" y="0"/>
                    <a:pt x="1220469" y="2442"/>
                    <a:pt x="1224816" y="6789"/>
                  </a:cubicBezTo>
                  <a:cubicBezTo>
                    <a:pt x="1229163" y="11135"/>
                    <a:pt x="1231605" y="17031"/>
                    <a:pt x="1231605" y="23178"/>
                  </a:cubicBezTo>
                  <a:lnTo>
                    <a:pt x="1231605" y="194006"/>
                  </a:lnTo>
                  <a:cubicBezTo>
                    <a:pt x="1231605" y="200154"/>
                    <a:pt x="1229163" y="206049"/>
                    <a:pt x="1224816" y="210396"/>
                  </a:cubicBezTo>
                  <a:cubicBezTo>
                    <a:pt x="1220469" y="214743"/>
                    <a:pt x="1214574" y="217185"/>
                    <a:pt x="1208427" y="217185"/>
                  </a:cubicBezTo>
                  <a:lnTo>
                    <a:pt x="23178" y="217185"/>
                  </a:lnTo>
                  <a:cubicBezTo>
                    <a:pt x="17031" y="217185"/>
                    <a:pt x="11135" y="214743"/>
                    <a:pt x="6789" y="210396"/>
                  </a:cubicBezTo>
                  <a:cubicBezTo>
                    <a:pt x="2442" y="206049"/>
                    <a:pt x="0" y="200154"/>
                    <a:pt x="0" y="194006"/>
                  </a:cubicBezTo>
                  <a:lnTo>
                    <a:pt x="0" y="23178"/>
                  </a:lnTo>
                  <a:cubicBezTo>
                    <a:pt x="0" y="17031"/>
                    <a:pt x="2442" y="11135"/>
                    <a:pt x="6789" y="6789"/>
                  </a:cubicBezTo>
                  <a:cubicBezTo>
                    <a:pt x="11135" y="2442"/>
                    <a:pt x="17031" y="0"/>
                    <a:pt x="23178" y="0"/>
                  </a:cubicBezTo>
                  <a:close/>
                </a:path>
              </a:pathLst>
            </a:custGeom>
            <a:solidFill>
              <a:srgbClr val="5983F1">
                <a:alpha val="16863"/>
              </a:srgbClr>
            </a:solidFill>
          </p:spPr>
        </p:sp>
        <p:sp>
          <p:nvSpPr>
            <p:cNvPr id="7" name="TextBox 7"/>
            <p:cNvSpPr txBox="1"/>
            <p:nvPr/>
          </p:nvSpPr>
          <p:spPr>
            <a:xfrm>
              <a:off x="0" y="-9525"/>
              <a:ext cx="1231605" cy="226710"/>
            </a:xfrm>
            <a:prstGeom prst="rect">
              <a:avLst/>
            </a:prstGeom>
          </p:spPr>
          <p:txBody>
            <a:bodyPr lIns="50800" tIns="50800" rIns="50800" bIns="50800" rtlCol="0" anchor="ctr"/>
            <a:lstStyle/>
            <a:p>
              <a:pPr algn="ctr">
                <a:lnSpc>
                  <a:spcPts val="2520"/>
                </a:lnSpc>
              </a:pPr>
              <a:endParaRPr/>
            </a:p>
          </p:txBody>
        </p:sp>
      </p:grpSp>
      <p:grpSp>
        <p:nvGrpSpPr>
          <p:cNvPr id="11" name="Group 11"/>
          <p:cNvGrpSpPr/>
          <p:nvPr/>
        </p:nvGrpSpPr>
        <p:grpSpPr>
          <a:xfrm>
            <a:off x="10962712" y="4861194"/>
            <a:ext cx="5945595" cy="824623"/>
            <a:chOff x="0" y="0"/>
            <a:chExt cx="1231605" cy="217185"/>
          </a:xfrm>
        </p:grpSpPr>
        <p:sp>
          <p:nvSpPr>
            <p:cNvPr id="12" name="Freeform 12"/>
            <p:cNvSpPr/>
            <p:nvPr/>
          </p:nvSpPr>
          <p:spPr>
            <a:xfrm>
              <a:off x="0" y="0"/>
              <a:ext cx="1231605" cy="217185"/>
            </a:xfrm>
            <a:custGeom>
              <a:avLst/>
              <a:gdLst/>
              <a:ahLst/>
              <a:cxnLst/>
              <a:rect l="l" t="t" r="r" b="b"/>
              <a:pathLst>
                <a:path w="1231605" h="217185">
                  <a:moveTo>
                    <a:pt x="23178" y="0"/>
                  </a:moveTo>
                  <a:lnTo>
                    <a:pt x="1208427" y="0"/>
                  </a:lnTo>
                  <a:cubicBezTo>
                    <a:pt x="1214574" y="0"/>
                    <a:pt x="1220469" y="2442"/>
                    <a:pt x="1224816" y="6789"/>
                  </a:cubicBezTo>
                  <a:cubicBezTo>
                    <a:pt x="1229163" y="11135"/>
                    <a:pt x="1231605" y="17031"/>
                    <a:pt x="1231605" y="23178"/>
                  </a:cubicBezTo>
                  <a:lnTo>
                    <a:pt x="1231605" y="194006"/>
                  </a:lnTo>
                  <a:cubicBezTo>
                    <a:pt x="1231605" y="200154"/>
                    <a:pt x="1229163" y="206049"/>
                    <a:pt x="1224816" y="210396"/>
                  </a:cubicBezTo>
                  <a:cubicBezTo>
                    <a:pt x="1220469" y="214743"/>
                    <a:pt x="1214574" y="217185"/>
                    <a:pt x="1208427" y="217185"/>
                  </a:cubicBezTo>
                  <a:lnTo>
                    <a:pt x="23178" y="217185"/>
                  </a:lnTo>
                  <a:cubicBezTo>
                    <a:pt x="17031" y="217185"/>
                    <a:pt x="11135" y="214743"/>
                    <a:pt x="6789" y="210396"/>
                  </a:cubicBezTo>
                  <a:cubicBezTo>
                    <a:pt x="2442" y="206049"/>
                    <a:pt x="0" y="200154"/>
                    <a:pt x="0" y="194006"/>
                  </a:cubicBezTo>
                  <a:lnTo>
                    <a:pt x="0" y="23178"/>
                  </a:lnTo>
                  <a:cubicBezTo>
                    <a:pt x="0" y="17031"/>
                    <a:pt x="2442" y="11135"/>
                    <a:pt x="6789" y="6789"/>
                  </a:cubicBezTo>
                  <a:cubicBezTo>
                    <a:pt x="11135" y="2442"/>
                    <a:pt x="17031" y="0"/>
                    <a:pt x="23178" y="0"/>
                  </a:cubicBezTo>
                  <a:close/>
                </a:path>
              </a:pathLst>
            </a:custGeom>
            <a:solidFill>
              <a:srgbClr val="5983F1">
                <a:alpha val="16863"/>
              </a:srgbClr>
            </a:solidFill>
          </p:spPr>
        </p:sp>
        <p:sp>
          <p:nvSpPr>
            <p:cNvPr id="13" name="TextBox 13"/>
            <p:cNvSpPr txBox="1"/>
            <p:nvPr/>
          </p:nvSpPr>
          <p:spPr>
            <a:xfrm>
              <a:off x="0" y="-9525"/>
              <a:ext cx="1231605" cy="226710"/>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0676019" y="7136703"/>
            <a:ext cx="5861374" cy="824623"/>
            <a:chOff x="0" y="0"/>
            <a:chExt cx="1231605" cy="217185"/>
          </a:xfrm>
        </p:grpSpPr>
        <p:sp>
          <p:nvSpPr>
            <p:cNvPr id="15" name="Freeform 15"/>
            <p:cNvSpPr/>
            <p:nvPr/>
          </p:nvSpPr>
          <p:spPr>
            <a:xfrm>
              <a:off x="0" y="0"/>
              <a:ext cx="1231605" cy="217185"/>
            </a:xfrm>
            <a:custGeom>
              <a:avLst/>
              <a:gdLst/>
              <a:ahLst/>
              <a:cxnLst/>
              <a:rect l="l" t="t" r="r" b="b"/>
              <a:pathLst>
                <a:path w="1231605" h="217185">
                  <a:moveTo>
                    <a:pt x="23178" y="0"/>
                  </a:moveTo>
                  <a:lnTo>
                    <a:pt x="1208427" y="0"/>
                  </a:lnTo>
                  <a:cubicBezTo>
                    <a:pt x="1214574" y="0"/>
                    <a:pt x="1220469" y="2442"/>
                    <a:pt x="1224816" y="6789"/>
                  </a:cubicBezTo>
                  <a:cubicBezTo>
                    <a:pt x="1229163" y="11135"/>
                    <a:pt x="1231605" y="17031"/>
                    <a:pt x="1231605" y="23178"/>
                  </a:cubicBezTo>
                  <a:lnTo>
                    <a:pt x="1231605" y="194006"/>
                  </a:lnTo>
                  <a:cubicBezTo>
                    <a:pt x="1231605" y="200154"/>
                    <a:pt x="1229163" y="206049"/>
                    <a:pt x="1224816" y="210396"/>
                  </a:cubicBezTo>
                  <a:cubicBezTo>
                    <a:pt x="1220469" y="214743"/>
                    <a:pt x="1214574" y="217185"/>
                    <a:pt x="1208427" y="217185"/>
                  </a:cubicBezTo>
                  <a:lnTo>
                    <a:pt x="23178" y="217185"/>
                  </a:lnTo>
                  <a:cubicBezTo>
                    <a:pt x="17031" y="217185"/>
                    <a:pt x="11135" y="214743"/>
                    <a:pt x="6789" y="210396"/>
                  </a:cubicBezTo>
                  <a:cubicBezTo>
                    <a:pt x="2442" y="206049"/>
                    <a:pt x="0" y="200154"/>
                    <a:pt x="0" y="194006"/>
                  </a:cubicBezTo>
                  <a:lnTo>
                    <a:pt x="0" y="23178"/>
                  </a:lnTo>
                  <a:cubicBezTo>
                    <a:pt x="0" y="17031"/>
                    <a:pt x="2442" y="11135"/>
                    <a:pt x="6789" y="6789"/>
                  </a:cubicBezTo>
                  <a:cubicBezTo>
                    <a:pt x="11135" y="2442"/>
                    <a:pt x="17031" y="0"/>
                    <a:pt x="23178" y="0"/>
                  </a:cubicBezTo>
                  <a:close/>
                </a:path>
              </a:pathLst>
            </a:custGeom>
            <a:solidFill>
              <a:srgbClr val="5983F1">
                <a:alpha val="16863"/>
              </a:srgbClr>
            </a:solidFill>
          </p:spPr>
        </p:sp>
        <p:sp>
          <p:nvSpPr>
            <p:cNvPr id="16" name="TextBox 16"/>
            <p:cNvSpPr txBox="1"/>
            <p:nvPr/>
          </p:nvSpPr>
          <p:spPr>
            <a:xfrm>
              <a:off x="0" y="-9525"/>
              <a:ext cx="1231605" cy="226710"/>
            </a:xfrm>
            <a:prstGeom prst="rect">
              <a:avLst/>
            </a:prstGeom>
          </p:spPr>
          <p:txBody>
            <a:bodyPr lIns="50800" tIns="50800" rIns="50800" bIns="50800" rtlCol="0" anchor="ctr"/>
            <a:lstStyle/>
            <a:p>
              <a:pPr algn="ctr">
                <a:lnSpc>
                  <a:spcPts val="2520"/>
                </a:lnSpc>
              </a:pPr>
              <a:endParaRPr/>
            </a:p>
          </p:txBody>
        </p:sp>
      </p:grpSp>
      <p:sp>
        <p:nvSpPr>
          <p:cNvPr id="18" name="Freeform 18"/>
          <p:cNvSpPr/>
          <p:nvPr/>
        </p:nvSpPr>
        <p:spPr>
          <a:xfrm>
            <a:off x="-81738" y="9396422"/>
            <a:ext cx="19266151" cy="5336264"/>
          </a:xfrm>
          <a:custGeom>
            <a:avLst/>
            <a:gdLst/>
            <a:ahLst/>
            <a:cxnLst/>
            <a:rect l="l" t="t" r="r" b="b"/>
            <a:pathLst>
              <a:path w="19061750" h="5336264">
                <a:moveTo>
                  <a:pt x="0" y="0"/>
                </a:moveTo>
                <a:lnTo>
                  <a:pt x="19061750" y="0"/>
                </a:lnTo>
                <a:lnTo>
                  <a:pt x="19061750" y="5336263"/>
                </a:lnTo>
                <a:lnTo>
                  <a:pt x="0" y="5336263"/>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sp>
      <p:sp>
        <p:nvSpPr>
          <p:cNvPr id="19" name="Freeform 19"/>
          <p:cNvSpPr/>
          <p:nvPr/>
        </p:nvSpPr>
        <p:spPr>
          <a:xfrm>
            <a:off x="-81738" y="9586922"/>
            <a:ext cx="19266151" cy="5336264"/>
          </a:xfrm>
          <a:custGeom>
            <a:avLst/>
            <a:gdLst/>
            <a:ahLst/>
            <a:cxnLst/>
            <a:rect l="l" t="t" r="r" b="b"/>
            <a:pathLst>
              <a:path w="19061750" h="5336264">
                <a:moveTo>
                  <a:pt x="0" y="0"/>
                </a:moveTo>
                <a:lnTo>
                  <a:pt x="19061750" y="0"/>
                </a:lnTo>
                <a:lnTo>
                  <a:pt x="19061750" y="5336263"/>
                </a:lnTo>
                <a:lnTo>
                  <a:pt x="0" y="5336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042822" y="4299721"/>
            <a:ext cx="6917665" cy="5287201"/>
          </a:xfrm>
          <a:custGeom>
            <a:avLst/>
            <a:gdLst/>
            <a:ahLst/>
            <a:cxnLst/>
            <a:rect l="l" t="t" r="r" b="b"/>
            <a:pathLst>
              <a:path w="6844273" h="5287201">
                <a:moveTo>
                  <a:pt x="0" y="0"/>
                </a:moveTo>
                <a:lnTo>
                  <a:pt x="6844273" y="0"/>
                </a:lnTo>
                <a:lnTo>
                  <a:pt x="6844273" y="5287201"/>
                </a:lnTo>
                <a:lnTo>
                  <a:pt x="0" y="5287201"/>
                </a:lnTo>
                <a:lnTo>
                  <a:pt x="0" y="0"/>
                </a:lnTo>
                <a:close/>
              </a:path>
            </a:pathLst>
          </a:custGeom>
          <a:blipFill>
            <a:blip r:embed="rId8"/>
            <a:stretch>
              <a:fillRect/>
            </a:stretch>
          </a:blipFill>
        </p:spPr>
      </p:sp>
      <p:grpSp>
        <p:nvGrpSpPr>
          <p:cNvPr id="21" name="Group 21"/>
          <p:cNvGrpSpPr/>
          <p:nvPr/>
        </p:nvGrpSpPr>
        <p:grpSpPr>
          <a:xfrm>
            <a:off x="8261059" y="2489237"/>
            <a:ext cx="3275013" cy="824623"/>
            <a:chOff x="0" y="0"/>
            <a:chExt cx="693863" cy="217185"/>
          </a:xfrm>
        </p:grpSpPr>
        <p:sp>
          <p:nvSpPr>
            <p:cNvPr id="22" name="Freeform 22"/>
            <p:cNvSpPr/>
            <p:nvPr/>
          </p:nvSpPr>
          <p:spPr>
            <a:xfrm>
              <a:off x="0" y="0"/>
              <a:ext cx="693863" cy="217185"/>
            </a:xfrm>
            <a:custGeom>
              <a:avLst/>
              <a:gdLst/>
              <a:ahLst/>
              <a:cxnLst/>
              <a:rect l="l" t="t" r="r" b="b"/>
              <a:pathLst>
                <a:path w="693863" h="217185">
                  <a:moveTo>
                    <a:pt x="41141" y="0"/>
                  </a:moveTo>
                  <a:lnTo>
                    <a:pt x="652722" y="0"/>
                  </a:lnTo>
                  <a:cubicBezTo>
                    <a:pt x="675443" y="0"/>
                    <a:pt x="693863" y="18420"/>
                    <a:pt x="693863" y="41141"/>
                  </a:cubicBezTo>
                  <a:lnTo>
                    <a:pt x="693863" y="176043"/>
                  </a:lnTo>
                  <a:cubicBezTo>
                    <a:pt x="693863" y="198765"/>
                    <a:pt x="675443" y="217185"/>
                    <a:pt x="652722" y="217185"/>
                  </a:cubicBezTo>
                  <a:lnTo>
                    <a:pt x="41141" y="217185"/>
                  </a:lnTo>
                  <a:cubicBezTo>
                    <a:pt x="18420" y="217185"/>
                    <a:pt x="0" y="198765"/>
                    <a:pt x="0" y="176043"/>
                  </a:cubicBezTo>
                  <a:lnTo>
                    <a:pt x="0" y="41141"/>
                  </a:lnTo>
                  <a:cubicBezTo>
                    <a:pt x="0" y="18420"/>
                    <a:pt x="18420" y="0"/>
                    <a:pt x="41141" y="0"/>
                  </a:cubicBezTo>
                  <a:close/>
                </a:path>
              </a:pathLst>
            </a:custGeom>
            <a:solidFill>
              <a:srgbClr val="5983F1"/>
            </a:solidFill>
            <a:ln cap="sq">
              <a:noFill/>
              <a:prstDash val="solid"/>
              <a:miter/>
            </a:ln>
          </p:spPr>
          <p:txBody>
            <a:bodyPr/>
            <a:lstStyle/>
            <a:p>
              <a:endParaRPr lang="zh-CN" altLang="en-US" dirty="0"/>
            </a:p>
          </p:txBody>
        </p:sp>
        <p:sp>
          <p:nvSpPr>
            <p:cNvPr id="23" name="TextBox 23"/>
            <p:cNvSpPr txBox="1"/>
            <p:nvPr/>
          </p:nvSpPr>
          <p:spPr>
            <a:xfrm>
              <a:off x="0" y="-9525"/>
              <a:ext cx="693863" cy="226710"/>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27" name="Group 27"/>
          <p:cNvGrpSpPr/>
          <p:nvPr/>
        </p:nvGrpSpPr>
        <p:grpSpPr>
          <a:xfrm>
            <a:off x="8260421" y="4861194"/>
            <a:ext cx="3275651" cy="824623"/>
            <a:chOff x="0" y="0"/>
            <a:chExt cx="693863" cy="217185"/>
          </a:xfrm>
        </p:grpSpPr>
        <p:sp>
          <p:nvSpPr>
            <p:cNvPr id="28" name="Freeform 28"/>
            <p:cNvSpPr/>
            <p:nvPr/>
          </p:nvSpPr>
          <p:spPr>
            <a:xfrm>
              <a:off x="0" y="0"/>
              <a:ext cx="693863" cy="217185"/>
            </a:xfrm>
            <a:custGeom>
              <a:avLst/>
              <a:gdLst/>
              <a:ahLst/>
              <a:cxnLst/>
              <a:rect l="l" t="t" r="r" b="b"/>
              <a:pathLst>
                <a:path w="693863" h="217185">
                  <a:moveTo>
                    <a:pt x="41141" y="0"/>
                  </a:moveTo>
                  <a:lnTo>
                    <a:pt x="652722" y="0"/>
                  </a:lnTo>
                  <a:cubicBezTo>
                    <a:pt x="675443" y="0"/>
                    <a:pt x="693863" y="18420"/>
                    <a:pt x="693863" y="41141"/>
                  </a:cubicBezTo>
                  <a:lnTo>
                    <a:pt x="693863" y="176043"/>
                  </a:lnTo>
                  <a:cubicBezTo>
                    <a:pt x="693863" y="198765"/>
                    <a:pt x="675443" y="217185"/>
                    <a:pt x="652722" y="217185"/>
                  </a:cubicBezTo>
                  <a:lnTo>
                    <a:pt x="41141" y="217185"/>
                  </a:lnTo>
                  <a:cubicBezTo>
                    <a:pt x="18420" y="217185"/>
                    <a:pt x="0" y="198765"/>
                    <a:pt x="0" y="176043"/>
                  </a:cubicBezTo>
                  <a:lnTo>
                    <a:pt x="0" y="41141"/>
                  </a:lnTo>
                  <a:cubicBezTo>
                    <a:pt x="0" y="18420"/>
                    <a:pt x="18420" y="0"/>
                    <a:pt x="41141" y="0"/>
                  </a:cubicBezTo>
                  <a:close/>
                </a:path>
              </a:pathLst>
            </a:custGeom>
            <a:solidFill>
              <a:srgbClr val="5983F1"/>
            </a:solidFill>
            <a:ln cap="sq">
              <a:noFill/>
              <a:prstDash val="solid"/>
              <a:miter/>
            </a:ln>
          </p:spPr>
          <p:txBody>
            <a:bodyPr/>
            <a:lstStyle/>
            <a:p>
              <a:endParaRPr lang="zh-CN" altLang="en-US" dirty="0"/>
            </a:p>
          </p:txBody>
        </p:sp>
        <p:sp>
          <p:nvSpPr>
            <p:cNvPr id="29" name="TextBox 29"/>
            <p:cNvSpPr txBox="1"/>
            <p:nvPr/>
          </p:nvSpPr>
          <p:spPr>
            <a:xfrm>
              <a:off x="0" y="-9525"/>
              <a:ext cx="693863" cy="226710"/>
            </a:xfrm>
            <a:prstGeom prst="rect">
              <a:avLst/>
            </a:prstGeom>
          </p:spPr>
          <p:txBody>
            <a:bodyPr lIns="50800" tIns="50800" rIns="50800" bIns="50800" rtlCol="0" anchor="ctr"/>
            <a:lstStyle/>
            <a:p>
              <a:pPr marL="0" lvl="0" indent="0" algn="ctr">
                <a:lnSpc>
                  <a:spcPts val="2520"/>
                </a:lnSpc>
                <a:spcBef>
                  <a:spcPct val="0"/>
                </a:spcBef>
              </a:pPr>
              <a:endParaRPr/>
            </a:p>
          </p:txBody>
        </p:sp>
      </p:grpSp>
      <p:grpSp>
        <p:nvGrpSpPr>
          <p:cNvPr id="30" name="Group 30"/>
          <p:cNvGrpSpPr/>
          <p:nvPr/>
        </p:nvGrpSpPr>
        <p:grpSpPr>
          <a:xfrm>
            <a:off x="8260421" y="7136703"/>
            <a:ext cx="3328420" cy="824623"/>
            <a:chOff x="0" y="0"/>
            <a:chExt cx="693863" cy="217185"/>
          </a:xfrm>
        </p:grpSpPr>
        <p:sp>
          <p:nvSpPr>
            <p:cNvPr id="31" name="Freeform 31"/>
            <p:cNvSpPr/>
            <p:nvPr/>
          </p:nvSpPr>
          <p:spPr>
            <a:xfrm>
              <a:off x="0" y="0"/>
              <a:ext cx="693863" cy="217185"/>
            </a:xfrm>
            <a:custGeom>
              <a:avLst/>
              <a:gdLst/>
              <a:ahLst/>
              <a:cxnLst/>
              <a:rect l="l" t="t" r="r" b="b"/>
              <a:pathLst>
                <a:path w="693863" h="217185">
                  <a:moveTo>
                    <a:pt x="41141" y="0"/>
                  </a:moveTo>
                  <a:lnTo>
                    <a:pt x="652722" y="0"/>
                  </a:lnTo>
                  <a:cubicBezTo>
                    <a:pt x="675443" y="0"/>
                    <a:pt x="693863" y="18420"/>
                    <a:pt x="693863" y="41141"/>
                  </a:cubicBezTo>
                  <a:lnTo>
                    <a:pt x="693863" y="176043"/>
                  </a:lnTo>
                  <a:cubicBezTo>
                    <a:pt x="693863" y="198765"/>
                    <a:pt x="675443" y="217185"/>
                    <a:pt x="652722" y="217185"/>
                  </a:cubicBezTo>
                  <a:lnTo>
                    <a:pt x="41141" y="217185"/>
                  </a:lnTo>
                  <a:cubicBezTo>
                    <a:pt x="18420" y="217185"/>
                    <a:pt x="0" y="198765"/>
                    <a:pt x="0" y="176043"/>
                  </a:cubicBezTo>
                  <a:lnTo>
                    <a:pt x="0" y="41141"/>
                  </a:lnTo>
                  <a:cubicBezTo>
                    <a:pt x="0" y="18420"/>
                    <a:pt x="18420" y="0"/>
                    <a:pt x="41141" y="0"/>
                  </a:cubicBezTo>
                  <a:close/>
                </a:path>
              </a:pathLst>
            </a:custGeom>
            <a:solidFill>
              <a:srgbClr val="5983F1"/>
            </a:solidFill>
            <a:ln cap="sq">
              <a:noFill/>
              <a:prstDash val="solid"/>
              <a:miter/>
            </a:ln>
          </p:spPr>
        </p:sp>
        <p:sp>
          <p:nvSpPr>
            <p:cNvPr id="32" name="TextBox 32"/>
            <p:cNvSpPr txBox="1"/>
            <p:nvPr/>
          </p:nvSpPr>
          <p:spPr>
            <a:xfrm>
              <a:off x="0" y="-9525"/>
              <a:ext cx="693863" cy="226710"/>
            </a:xfrm>
            <a:prstGeom prst="rect">
              <a:avLst/>
            </a:prstGeom>
          </p:spPr>
          <p:txBody>
            <a:bodyPr lIns="50800" tIns="50800" rIns="50800" bIns="50800" rtlCol="0" anchor="ctr"/>
            <a:lstStyle/>
            <a:p>
              <a:pPr marL="0" lvl="0" indent="0" algn="ctr">
                <a:lnSpc>
                  <a:spcPts val="2520"/>
                </a:lnSpc>
                <a:spcBef>
                  <a:spcPct val="0"/>
                </a:spcBef>
              </a:pPr>
              <a:endParaRPr/>
            </a:p>
          </p:txBody>
        </p:sp>
      </p:grpSp>
      <p:sp>
        <p:nvSpPr>
          <p:cNvPr id="33" name="TextBox 33"/>
          <p:cNvSpPr txBox="1"/>
          <p:nvPr/>
        </p:nvSpPr>
        <p:spPr>
          <a:xfrm>
            <a:off x="8660460" y="2882440"/>
            <a:ext cx="2476210" cy="301942"/>
          </a:xfrm>
          <a:prstGeom prst="rect">
            <a:avLst/>
          </a:prstGeom>
        </p:spPr>
        <p:txBody>
          <a:bodyPr wrap="square" lIns="0" tIns="0" rIns="0" bIns="0" rtlCol="0" anchor="t">
            <a:spAutoFit/>
          </a:bodyPr>
          <a:lstStyle/>
          <a:p>
            <a:pPr algn="ctr">
              <a:lnSpc>
                <a:spcPts val="1900"/>
              </a:lnSpc>
            </a:pPr>
            <a:r>
              <a:rPr lang="zh-CN" altLang="en-US" sz="3800" b="1" dirty="0">
                <a:solidFill>
                  <a:srgbClr val="FFFFFF"/>
                </a:solidFill>
                <a:latin typeface="微软雅黑" panose="020B0503020204020204" pitchFamily="34" charset="-122"/>
                <a:ea typeface="微软雅黑" panose="020B0503020204020204" pitchFamily="34" charset="-122"/>
              </a:rPr>
              <a:t>架构思想</a:t>
            </a:r>
            <a:endParaRPr lang="en-US" sz="3800" b="1" dirty="0">
              <a:solidFill>
                <a:srgbClr val="FFFFFF"/>
              </a:solidFill>
              <a:latin typeface="微软雅黑" panose="020B0503020204020204" pitchFamily="34" charset="-122"/>
              <a:ea typeface="微软雅黑" panose="020B0503020204020204" pitchFamily="34" charset="-122"/>
            </a:endParaRPr>
          </a:p>
        </p:txBody>
      </p:sp>
      <p:sp>
        <p:nvSpPr>
          <p:cNvPr id="35" name="TextBox 35"/>
          <p:cNvSpPr txBox="1"/>
          <p:nvPr/>
        </p:nvSpPr>
        <p:spPr>
          <a:xfrm>
            <a:off x="8342536" y="5264460"/>
            <a:ext cx="3162717" cy="301942"/>
          </a:xfrm>
          <a:prstGeom prst="rect">
            <a:avLst/>
          </a:prstGeom>
        </p:spPr>
        <p:txBody>
          <a:bodyPr wrap="square" lIns="0" tIns="0" rIns="0" bIns="0" rtlCol="0" anchor="t">
            <a:spAutoFit/>
          </a:bodyPr>
          <a:lstStyle/>
          <a:p>
            <a:pPr marL="0" lvl="0" indent="0" algn="ctr">
              <a:lnSpc>
                <a:spcPts val="1900"/>
              </a:lnSpc>
              <a:spcBef>
                <a:spcPct val="0"/>
              </a:spcBef>
            </a:pPr>
            <a:r>
              <a:rPr lang="zh-CN" altLang="en-US" sz="3800" b="1" u="none" dirty="0">
                <a:solidFill>
                  <a:srgbClr val="FFFFFF"/>
                </a:solidFill>
                <a:latin typeface="微软雅黑" panose="020B0503020204020204" pitchFamily="34" charset="-122"/>
                <a:ea typeface="微软雅黑" panose="020B0503020204020204" pitchFamily="34" charset="-122"/>
              </a:rPr>
              <a:t>关联业务实现</a:t>
            </a:r>
            <a:endParaRPr lang="en-US" sz="3800" b="1" u="none" dirty="0">
              <a:solidFill>
                <a:srgbClr val="FFFFFF"/>
              </a:solidFill>
              <a:latin typeface="微软雅黑" panose="020B0503020204020204" pitchFamily="34" charset="-122"/>
              <a:ea typeface="微软雅黑" panose="020B0503020204020204" pitchFamily="34" charset="-122"/>
            </a:endParaRPr>
          </a:p>
        </p:txBody>
      </p:sp>
      <p:sp>
        <p:nvSpPr>
          <p:cNvPr id="36" name="TextBox 36"/>
          <p:cNvSpPr txBox="1"/>
          <p:nvPr/>
        </p:nvSpPr>
        <p:spPr>
          <a:xfrm>
            <a:off x="8229601" y="7531986"/>
            <a:ext cx="3275652" cy="298672"/>
          </a:xfrm>
          <a:prstGeom prst="rect">
            <a:avLst/>
          </a:prstGeom>
        </p:spPr>
        <p:txBody>
          <a:bodyPr wrap="square" lIns="0" tIns="0" rIns="0" bIns="0" rtlCol="0" anchor="t">
            <a:spAutoFit/>
          </a:bodyPr>
          <a:lstStyle/>
          <a:p>
            <a:pPr marL="0" lvl="0" indent="0" algn="ctr">
              <a:lnSpc>
                <a:spcPts val="1900"/>
              </a:lnSpc>
              <a:spcBef>
                <a:spcPct val="0"/>
              </a:spcBef>
            </a:pPr>
            <a:r>
              <a:rPr lang="en-US" altLang="zh-CN" sz="3800" b="1" u="none" dirty="0">
                <a:solidFill>
                  <a:srgbClr val="FFFFFF"/>
                </a:solidFill>
                <a:latin typeface="微软雅黑" panose="020B0503020204020204" pitchFamily="34" charset="-122"/>
                <a:ea typeface="微软雅黑" panose="020B0503020204020204" pitchFamily="34" charset="-122"/>
              </a:rPr>
              <a:t>HTTP</a:t>
            </a:r>
            <a:r>
              <a:rPr lang="zh-CN" altLang="en-US" sz="3800" b="1" u="none" dirty="0">
                <a:solidFill>
                  <a:srgbClr val="FFFFFF"/>
                </a:solidFill>
                <a:latin typeface="微软雅黑" panose="020B0503020204020204" pitchFamily="34" charset="-122"/>
                <a:ea typeface="微软雅黑" panose="020B0503020204020204" pitchFamily="34" charset="-122"/>
              </a:rPr>
              <a:t>响应封装</a:t>
            </a:r>
            <a:endParaRPr lang="en-US" sz="3800" b="1" u="none" dirty="0">
              <a:solidFill>
                <a:srgbClr val="FFFFFF"/>
              </a:solidFill>
              <a:latin typeface="微软雅黑" panose="020B0503020204020204" pitchFamily="34" charset="-122"/>
              <a:ea typeface="微软雅黑" panose="020B0503020204020204" pitchFamily="34" charset="-122"/>
            </a:endParaRPr>
          </a:p>
        </p:txBody>
      </p:sp>
      <p:sp>
        <p:nvSpPr>
          <p:cNvPr id="37" name="TextBox 37"/>
          <p:cNvSpPr txBox="1"/>
          <p:nvPr/>
        </p:nvSpPr>
        <p:spPr>
          <a:xfrm>
            <a:off x="11695812" y="2453072"/>
            <a:ext cx="4861538" cy="829779"/>
          </a:xfrm>
          <a:prstGeom prst="rect">
            <a:avLst/>
          </a:prstGeom>
        </p:spPr>
        <p:txBody>
          <a:bodyPr wrap="square" lIns="0" tIns="0" rIns="0" bIns="0" rtlCol="0" anchor="t">
            <a:spAutoFit/>
          </a:bodyPr>
          <a:lstStyle/>
          <a:p>
            <a:pPr>
              <a:lnSpc>
                <a:spcPts val="3360"/>
              </a:lnSpc>
              <a:spcBef>
                <a:spcPct val="0"/>
              </a:spcBef>
            </a:pPr>
            <a:r>
              <a:rPr lang="zh-CN" altLang="en-US" sz="2400" b="1" dirty="0">
                <a:solidFill>
                  <a:schemeClr val="tx1">
                    <a:alpha val="71765"/>
                  </a:schemeClr>
                </a:solidFill>
                <a:latin typeface="+mj-ea"/>
                <a:ea typeface="+mj-ea"/>
              </a:rPr>
              <a:t>适配器模式、调停者模式、</a:t>
            </a:r>
            <a:endParaRPr lang="en-US" altLang="zh-CN" sz="2400" b="1" dirty="0">
              <a:solidFill>
                <a:schemeClr val="tx1">
                  <a:alpha val="71765"/>
                </a:schemeClr>
              </a:solidFill>
              <a:latin typeface="+mj-ea"/>
              <a:ea typeface="+mj-ea"/>
            </a:endParaRPr>
          </a:p>
          <a:p>
            <a:pPr>
              <a:lnSpc>
                <a:spcPts val="3360"/>
              </a:lnSpc>
              <a:spcBef>
                <a:spcPct val="0"/>
              </a:spcBef>
            </a:pPr>
            <a:r>
              <a:rPr lang="zh-CN" altLang="en-US" sz="2400" b="1" dirty="0">
                <a:solidFill>
                  <a:schemeClr val="tx1">
                    <a:alpha val="71765"/>
                  </a:schemeClr>
                </a:solidFill>
                <a:latin typeface="+mj-ea"/>
                <a:ea typeface="+mj-ea"/>
              </a:rPr>
              <a:t>脏标记模式、外观模式、工厂模式</a:t>
            </a:r>
            <a:endParaRPr lang="en-US" sz="2400" b="1" dirty="0">
              <a:solidFill>
                <a:schemeClr val="tx1">
                  <a:alpha val="71765"/>
                </a:schemeClr>
              </a:solidFill>
              <a:latin typeface="+mj-ea"/>
              <a:ea typeface="+mj-ea"/>
            </a:endParaRPr>
          </a:p>
        </p:txBody>
      </p:sp>
      <p:sp>
        <p:nvSpPr>
          <p:cNvPr id="47" name="TextBox 9">
            <a:extLst>
              <a:ext uri="{FF2B5EF4-FFF2-40B4-BE49-F238E27FC236}">
                <a16:creationId xmlns:a16="http://schemas.microsoft.com/office/drawing/2014/main" id="{3F6405D3-A837-248F-4015-4D66155E1431}"/>
              </a:ext>
            </a:extLst>
          </p:cNvPr>
          <p:cNvSpPr txBox="1"/>
          <p:nvPr/>
        </p:nvSpPr>
        <p:spPr>
          <a:xfrm>
            <a:off x="238467" y="532948"/>
            <a:ext cx="11013446" cy="1496885"/>
          </a:xfrm>
          <a:prstGeom prst="rect">
            <a:avLst/>
          </a:prstGeom>
        </p:spPr>
        <p:txBody>
          <a:bodyPr wrap="square" lIns="0" tIns="0" rIns="0" bIns="0" rtlCol="0" anchor="t">
            <a:spAutoFit/>
          </a:bodyPr>
          <a:lstStyle/>
          <a:p>
            <a:pPr marL="0" lvl="0" indent="0">
              <a:lnSpc>
                <a:spcPts val="12056"/>
              </a:lnSpc>
              <a:spcBef>
                <a:spcPct val="0"/>
              </a:spcBef>
            </a:pPr>
            <a:r>
              <a:rPr lang="zh-CN" altLang="en-US" sz="10047" u="none" dirty="0">
                <a:solidFill>
                  <a:srgbClr val="494949"/>
                </a:solidFill>
                <a:ea typeface="思源黑体 1 Bold"/>
              </a:rPr>
              <a:t>系统设计</a:t>
            </a:r>
            <a:endParaRPr lang="en-US" sz="10047" u="none" dirty="0">
              <a:solidFill>
                <a:srgbClr val="494949"/>
              </a:solidFill>
              <a:ea typeface="思源黑体 1 Bold"/>
            </a:endParaRPr>
          </a:p>
        </p:txBody>
      </p:sp>
      <p:sp>
        <p:nvSpPr>
          <p:cNvPr id="48" name="TextBox 37">
            <a:extLst>
              <a:ext uri="{FF2B5EF4-FFF2-40B4-BE49-F238E27FC236}">
                <a16:creationId xmlns:a16="http://schemas.microsoft.com/office/drawing/2014/main" id="{10FC6E3B-57A9-4FB1-A1CA-04D4A6BDBBA0}"/>
              </a:ext>
            </a:extLst>
          </p:cNvPr>
          <p:cNvSpPr txBox="1"/>
          <p:nvPr/>
        </p:nvSpPr>
        <p:spPr>
          <a:xfrm>
            <a:off x="11725479" y="5047822"/>
            <a:ext cx="4861538" cy="393762"/>
          </a:xfrm>
          <a:prstGeom prst="rect">
            <a:avLst/>
          </a:prstGeom>
        </p:spPr>
        <p:txBody>
          <a:bodyPr wrap="square" lIns="0" tIns="0" rIns="0" bIns="0" rtlCol="0" anchor="t">
            <a:spAutoFit/>
          </a:bodyPr>
          <a:lstStyle/>
          <a:p>
            <a:pPr>
              <a:lnSpc>
                <a:spcPts val="3360"/>
              </a:lnSpc>
              <a:spcBef>
                <a:spcPct val="0"/>
              </a:spcBef>
            </a:pPr>
            <a:r>
              <a:rPr lang="zh-CN" altLang="en-US" sz="2400" b="1" dirty="0">
                <a:solidFill>
                  <a:schemeClr val="tx1">
                    <a:alpha val="71765"/>
                  </a:schemeClr>
                </a:solidFill>
                <a:latin typeface="+mj-ea"/>
                <a:ea typeface="+mj-ea"/>
              </a:rPr>
              <a:t>策略模式、代理模式、责任链模式</a:t>
            </a:r>
            <a:endParaRPr lang="en-US" sz="2400" b="1" dirty="0">
              <a:solidFill>
                <a:schemeClr val="tx1">
                  <a:alpha val="71765"/>
                </a:schemeClr>
              </a:solidFill>
              <a:latin typeface="+mj-ea"/>
              <a:ea typeface="+mj-ea"/>
            </a:endParaRPr>
          </a:p>
        </p:txBody>
      </p:sp>
      <p:sp>
        <p:nvSpPr>
          <p:cNvPr id="49" name="TextBox 37">
            <a:extLst>
              <a:ext uri="{FF2B5EF4-FFF2-40B4-BE49-F238E27FC236}">
                <a16:creationId xmlns:a16="http://schemas.microsoft.com/office/drawing/2014/main" id="{DB4DC0AB-917C-C093-E430-52F90203AF3D}"/>
              </a:ext>
            </a:extLst>
          </p:cNvPr>
          <p:cNvSpPr txBox="1"/>
          <p:nvPr/>
        </p:nvSpPr>
        <p:spPr>
          <a:xfrm>
            <a:off x="11774367" y="7122525"/>
            <a:ext cx="4861538" cy="829779"/>
          </a:xfrm>
          <a:prstGeom prst="rect">
            <a:avLst/>
          </a:prstGeom>
        </p:spPr>
        <p:txBody>
          <a:bodyPr wrap="square" lIns="0" tIns="0" rIns="0" bIns="0" rtlCol="0" anchor="t">
            <a:spAutoFit/>
          </a:bodyPr>
          <a:lstStyle/>
          <a:p>
            <a:pPr>
              <a:lnSpc>
                <a:spcPts val="3360"/>
              </a:lnSpc>
              <a:spcBef>
                <a:spcPct val="0"/>
              </a:spcBef>
            </a:pPr>
            <a:r>
              <a:rPr lang="zh-CN" altLang="en-US" sz="2400" b="1" dirty="0">
                <a:solidFill>
                  <a:schemeClr val="tx1">
                    <a:alpha val="71765"/>
                  </a:schemeClr>
                </a:solidFill>
                <a:latin typeface="+mj-ea"/>
                <a:ea typeface="+mj-ea"/>
              </a:rPr>
              <a:t>单例模式、原型模式</a:t>
            </a:r>
            <a:endParaRPr lang="en-US" altLang="zh-CN" sz="2400" b="1" dirty="0">
              <a:solidFill>
                <a:schemeClr val="tx1">
                  <a:alpha val="71765"/>
                </a:schemeClr>
              </a:solidFill>
              <a:latin typeface="+mj-ea"/>
              <a:ea typeface="+mj-ea"/>
            </a:endParaRPr>
          </a:p>
          <a:p>
            <a:pPr>
              <a:lnSpc>
                <a:spcPts val="3360"/>
              </a:lnSpc>
              <a:spcBef>
                <a:spcPct val="0"/>
              </a:spcBef>
            </a:pPr>
            <a:r>
              <a:rPr lang="zh-CN" altLang="en-US" sz="2400" b="1" dirty="0">
                <a:solidFill>
                  <a:schemeClr val="tx1">
                    <a:alpha val="71765"/>
                  </a:schemeClr>
                </a:solidFill>
                <a:latin typeface="+mj-ea"/>
                <a:ea typeface="+mj-ea"/>
              </a:rPr>
              <a:t>建造者模式、装饰器模式</a:t>
            </a:r>
            <a:endParaRPr lang="en-US" sz="2400" b="1" dirty="0">
              <a:solidFill>
                <a:schemeClr val="tx1">
                  <a:alpha val="71765"/>
                </a:schemeClr>
              </a:solidFill>
              <a:latin typeface="+mj-ea"/>
              <a:ea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85" name="Group 21">
            <a:extLst>
              <a:ext uri="{FF2B5EF4-FFF2-40B4-BE49-F238E27FC236}">
                <a16:creationId xmlns:a16="http://schemas.microsoft.com/office/drawing/2014/main" id="{7032FB7C-6E07-C5AE-C82F-C53C9938E787}"/>
              </a:ext>
            </a:extLst>
          </p:cNvPr>
          <p:cNvGrpSpPr/>
          <p:nvPr/>
        </p:nvGrpSpPr>
        <p:grpSpPr>
          <a:xfrm>
            <a:off x="533400" y="311334"/>
            <a:ext cx="5466207" cy="890103"/>
            <a:chOff x="0" y="0"/>
            <a:chExt cx="7288275" cy="1186803"/>
          </a:xfrm>
        </p:grpSpPr>
        <p:sp>
          <p:nvSpPr>
            <p:cNvPr id="86" name="Freeform 22">
              <a:extLst>
                <a:ext uri="{FF2B5EF4-FFF2-40B4-BE49-F238E27FC236}">
                  <a16:creationId xmlns:a16="http://schemas.microsoft.com/office/drawing/2014/main" id="{006499B2-74A7-ED7B-037A-1DA9F03968F0}"/>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2"/>
              <a:stretch>
                <a:fillRect/>
              </a:stretch>
            </a:blipFill>
          </p:spPr>
        </p:sp>
        <p:sp>
          <p:nvSpPr>
            <p:cNvPr id="87" name="TextBox 23">
              <a:extLst>
                <a:ext uri="{FF2B5EF4-FFF2-40B4-BE49-F238E27FC236}">
                  <a16:creationId xmlns:a16="http://schemas.microsoft.com/office/drawing/2014/main" id="{CBA5C4D2-FF5C-9C7D-F7C0-8CDA030ABEE5}"/>
                </a:ext>
              </a:extLst>
            </p:cNvPr>
            <p:cNvSpPr txBox="1"/>
            <p:nvPr/>
          </p:nvSpPr>
          <p:spPr>
            <a:xfrm>
              <a:off x="343499" y="107875"/>
              <a:ext cx="6944776" cy="1078928"/>
            </a:xfrm>
            <a:prstGeom prst="rect">
              <a:avLst/>
            </a:prstGeom>
          </p:spPr>
          <p:txBody>
            <a:bodyPr lIns="0" tIns="0" rIns="0" bIns="0" rtlCol="0" anchor="t">
              <a:spAutoFit/>
            </a:bodyPr>
            <a:lstStyle/>
            <a:p>
              <a:pPr>
                <a:lnSpc>
                  <a:spcPts val="6720"/>
                </a:lnSpc>
                <a:spcBef>
                  <a:spcPct val="0"/>
                </a:spcBef>
              </a:pPr>
              <a:r>
                <a:rPr lang="en-US" sz="5400" b="1" dirty="0" err="1">
                  <a:solidFill>
                    <a:srgbClr val="3B71E4"/>
                  </a:solidFill>
                  <a:latin typeface="微软雅黑" panose="020B0503020204020204" pitchFamily="34" charset="-122"/>
                  <a:ea typeface="微软雅黑" panose="020B0503020204020204" pitchFamily="34" charset="-122"/>
                </a:rPr>
                <a:t>架构思想</a:t>
              </a:r>
              <a:endParaRPr lang="en-US" sz="5400" b="1" dirty="0">
                <a:solidFill>
                  <a:srgbClr val="3B71E4"/>
                </a:solidFill>
                <a:latin typeface="微软雅黑" panose="020B0503020204020204" pitchFamily="34" charset="-122"/>
                <a:ea typeface="微软雅黑" panose="020B0503020204020204" pitchFamily="34" charset="-122"/>
              </a:endParaRPr>
            </a:p>
          </p:txBody>
        </p:sp>
      </p:grpSp>
      <p:grpSp>
        <p:nvGrpSpPr>
          <p:cNvPr id="89" name="Group 46">
            <a:extLst>
              <a:ext uri="{FF2B5EF4-FFF2-40B4-BE49-F238E27FC236}">
                <a16:creationId xmlns:a16="http://schemas.microsoft.com/office/drawing/2014/main" id="{2877F09A-79F0-CE82-83DC-CAB31CFAAA6B}"/>
              </a:ext>
            </a:extLst>
          </p:cNvPr>
          <p:cNvGrpSpPr/>
          <p:nvPr/>
        </p:nvGrpSpPr>
        <p:grpSpPr>
          <a:xfrm>
            <a:off x="14357982" y="756386"/>
            <a:ext cx="3081655" cy="1163954"/>
            <a:chOff x="0" y="6457651"/>
            <a:chExt cx="4108874" cy="1779601"/>
          </a:xfrm>
        </p:grpSpPr>
        <p:grpSp>
          <p:nvGrpSpPr>
            <p:cNvPr id="90" name="Group 47">
              <a:extLst>
                <a:ext uri="{FF2B5EF4-FFF2-40B4-BE49-F238E27FC236}">
                  <a16:creationId xmlns:a16="http://schemas.microsoft.com/office/drawing/2014/main" id="{CAF83146-420F-0443-CE54-AEE682362A9B}"/>
                </a:ext>
              </a:extLst>
            </p:cNvPr>
            <p:cNvGrpSpPr/>
            <p:nvPr/>
          </p:nvGrpSpPr>
          <p:grpSpPr>
            <a:xfrm>
              <a:off x="0" y="6457651"/>
              <a:ext cx="4108874" cy="1779601"/>
              <a:chOff x="0" y="847829"/>
              <a:chExt cx="1305759" cy="565539"/>
            </a:xfrm>
          </p:grpSpPr>
          <p:sp>
            <p:nvSpPr>
              <p:cNvPr id="94" name="Freeform 48">
                <a:extLst>
                  <a:ext uri="{FF2B5EF4-FFF2-40B4-BE49-F238E27FC236}">
                    <a16:creationId xmlns:a16="http://schemas.microsoft.com/office/drawing/2014/main" id="{21D1AECA-B930-341C-62D8-854F4C203922}"/>
                  </a:ext>
                </a:extLst>
              </p:cNvPr>
              <p:cNvSpPr/>
              <p:nvPr/>
            </p:nvSpPr>
            <p:spPr>
              <a:xfrm>
                <a:off x="0" y="847829"/>
                <a:ext cx="1305759" cy="565539"/>
              </a:xfrm>
              <a:custGeom>
                <a:avLst/>
                <a:gdLst/>
                <a:ahLst/>
                <a:cxnLst/>
                <a:rect l="l" t="t" r="r" b="b"/>
                <a:pathLst>
                  <a:path w="1305883" h="1413363">
                    <a:moveTo>
                      <a:pt x="1181423" y="1413362"/>
                    </a:moveTo>
                    <a:lnTo>
                      <a:pt x="124460" y="1413362"/>
                    </a:lnTo>
                    <a:cubicBezTo>
                      <a:pt x="55880" y="1413362"/>
                      <a:pt x="0" y="1357483"/>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91" name="Group 49">
              <a:extLst>
                <a:ext uri="{FF2B5EF4-FFF2-40B4-BE49-F238E27FC236}">
                  <a16:creationId xmlns:a16="http://schemas.microsoft.com/office/drawing/2014/main" id="{19E81749-69E4-0372-613C-8D8FEFD76724}"/>
                </a:ext>
              </a:extLst>
            </p:cNvPr>
            <p:cNvGrpSpPr/>
            <p:nvPr/>
          </p:nvGrpSpPr>
          <p:grpSpPr>
            <a:xfrm>
              <a:off x="0" y="6708180"/>
              <a:ext cx="4108874" cy="1316499"/>
              <a:chOff x="0" y="2131792"/>
              <a:chExt cx="1305759" cy="418370"/>
            </a:xfrm>
          </p:grpSpPr>
          <p:sp>
            <p:nvSpPr>
              <p:cNvPr id="93" name="Freeform 50">
                <a:extLst>
                  <a:ext uri="{FF2B5EF4-FFF2-40B4-BE49-F238E27FC236}">
                    <a16:creationId xmlns:a16="http://schemas.microsoft.com/office/drawing/2014/main" id="{23BEB6D6-66A0-8CA7-C0AF-F25C0AA59FDC}"/>
                  </a:ext>
                </a:extLst>
              </p:cNvPr>
              <p:cNvSpPr/>
              <p:nvPr/>
            </p:nvSpPr>
            <p:spPr>
              <a:xfrm>
                <a:off x="0" y="2131792"/>
                <a:ext cx="1305759" cy="418370"/>
              </a:xfrm>
              <a:custGeom>
                <a:avLst/>
                <a:gdLst/>
                <a:ahLst/>
                <a:cxnLst/>
                <a:rect l="l" t="t" r="r" b="b"/>
                <a:pathLst>
                  <a:path w="1305883" h="2550285">
                    <a:moveTo>
                      <a:pt x="1181423" y="2550285"/>
                    </a:moveTo>
                    <a:lnTo>
                      <a:pt x="124460" y="2550285"/>
                    </a:lnTo>
                    <a:cubicBezTo>
                      <a:pt x="55880" y="2550285"/>
                      <a:pt x="0" y="2494405"/>
                      <a:pt x="0" y="2425825"/>
                    </a:cubicBezTo>
                    <a:lnTo>
                      <a:pt x="0" y="124460"/>
                    </a:lnTo>
                    <a:cubicBezTo>
                      <a:pt x="0" y="55880"/>
                      <a:pt x="55880" y="0"/>
                      <a:pt x="124460" y="0"/>
                    </a:cubicBezTo>
                    <a:lnTo>
                      <a:pt x="1181423" y="0"/>
                    </a:lnTo>
                    <a:cubicBezTo>
                      <a:pt x="1250003" y="0"/>
                      <a:pt x="1305883" y="55880"/>
                      <a:pt x="1305883" y="124460"/>
                    </a:cubicBezTo>
                    <a:lnTo>
                      <a:pt x="1305883" y="2425825"/>
                    </a:lnTo>
                    <a:cubicBezTo>
                      <a:pt x="1305883" y="2494405"/>
                      <a:pt x="1250003" y="2550285"/>
                      <a:pt x="1181423" y="2550285"/>
                    </a:cubicBezTo>
                    <a:close/>
                  </a:path>
                </a:pathLst>
              </a:custGeom>
              <a:solidFill>
                <a:srgbClr val="FFFFFF"/>
              </a:solidFill>
            </p:spPr>
          </p:sp>
        </p:grpSp>
        <p:sp>
          <p:nvSpPr>
            <p:cNvPr id="92" name="TextBox 52">
              <a:extLst>
                <a:ext uri="{FF2B5EF4-FFF2-40B4-BE49-F238E27FC236}">
                  <a16:creationId xmlns:a16="http://schemas.microsoft.com/office/drawing/2014/main" id="{91D43B4C-34E4-B9EF-DE98-C93D7081F7C5}"/>
                </a:ext>
              </a:extLst>
            </p:cNvPr>
            <p:cNvSpPr txBox="1"/>
            <p:nvPr/>
          </p:nvSpPr>
          <p:spPr>
            <a:xfrm>
              <a:off x="333742" y="6953566"/>
              <a:ext cx="3441780" cy="767957"/>
            </a:xfrm>
            <a:prstGeom prst="rect">
              <a:avLst/>
            </a:prstGeom>
          </p:spPr>
          <p:txBody>
            <a:bodyPr lIns="0" tIns="0" rIns="0" bIns="0" rtlCol="0" anchor="t">
              <a:spAutoFit/>
            </a:bodyPr>
            <a:lstStyle/>
            <a:p>
              <a:pPr algn="ctr">
                <a:lnSpc>
                  <a:spcPts val="3920"/>
                </a:lnSpc>
                <a:spcBef>
                  <a:spcPct val="0"/>
                </a:spcBef>
              </a:pPr>
              <a:r>
                <a:rPr lang="zh-CN" altLang="en-US" sz="2800">
                  <a:solidFill>
                    <a:srgbClr val="3B71E4"/>
                  </a:solidFill>
                  <a:latin typeface="思源黑体 1 Bold" panose="020B0800000000000000" charset="-122"/>
                  <a:ea typeface="思源黑体 1 Bold" panose="020B0800000000000000" charset="-122"/>
                </a:rPr>
                <a:t>适配器模式</a:t>
              </a:r>
            </a:p>
          </p:txBody>
        </p:sp>
      </p:grpSp>
      <p:pic>
        <p:nvPicPr>
          <p:cNvPr id="95" name="图片 94">
            <a:extLst>
              <a:ext uri="{FF2B5EF4-FFF2-40B4-BE49-F238E27FC236}">
                <a16:creationId xmlns:a16="http://schemas.microsoft.com/office/drawing/2014/main" id="{AC2A54FE-1AB9-034B-0233-9191001BCEB0}"/>
              </a:ext>
            </a:extLst>
          </p:cNvPr>
          <p:cNvPicPr>
            <a:picLocks noChangeAspect="1"/>
          </p:cNvPicPr>
          <p:nvPr/>
        </p:nvPicPr>
        <p:blipFill>
          <a:blip r:embed="rId3"/>
          <a:stretch>
            <a:fillRect/>
          </a:stretch>
        </p:blipFill>
        <p:spPr>
          <a:xfrm>
            <a:off x="3897630" y="5448300"/>
            <a:ext cx="13978890" cy="4688840"/>
          </a:xfrm>
          <a:prstGeom prst="rect">
            <a:avLst/>
          </a:prstGeom>
          <a:effectLst>
            <a:outerShdw blurRad="88900" dist="76200" dir="2700000" algn="tl" rotWithShape="0">
              <a:prstClr val="black">
                <a:alpha val="40000"/>
              </a:prstClr>
            </a:outerShdw>
          </a:effectLst>
        </p:spPr>
      </p:pic>
      <p:pic>
        <p:nvPicPr>
          <p:cNvPr id="96" name="图片 95">
            <a:extLst>
              <a:ext uri="{FF2B5EF4-FFF2-40B4-BE49-F238E27FC236}">
                <a16:creationId xmlns:a16="http://schemas.microsoft.com/office/drawing/2014/main" id="{C615670B-B652-BC93-FAD3-1CEB4B36D671}"/>
              </a:ext>
            </a:extLst>
          </p:cNvPr>
          <p:cNvPicPr>
            <a:picLocks noChangeAspect="1"/>
          </p:cNvPicPr>
          <p:nvPr/>
        </p:nvPicPr>
        <p:blipFill>
          <a:blip r:embed="rId4"/>
          <a:stretch>
            <a:fillRect/>
          </a:stretch>
        </p:blipFill>
        <p:spPr>
          <a:xfrm>
            <a:off x="381000" y="1282343"/>
            <a:ext cx="13062585" cy="4290695"/>
          </a:xfrm>
          <a:prstGeom prst="rect">
            <a:avLst/>
          </a:prstGeom>
          <a:effectLst>
            <a:outerShdw blurRad="88900" dist="762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45" name="Group 21">
            <a:extLst>
              <a:ext uri="{FF2B5EF4-FFF2-40B4-BE49-F238E27FC236}">
                <a16:creationId xmlns:a16="http://schemas.microsoft.com/office/drawing/2014/main" id="{C54A6FE7-D118-6F3A-F0DD-20D7CF86523D}"/>
              </a:ext>
            </a:extLst>
          </p:cNvPr>
          <p:cNvGrpSpPr/>
          <p:nvPr/>
        </p:nvGrpSpPr>
        <p:grpSpPr>
          <a:xfrm>
            <a:off x="457200" y="354888"/>
            <a:ext cx="5466207" cy="890103"/>
            <a:chOff x="0" y="0"/>
            <a:chExt cx="7288275" cy="1186803"/>
          </a:xfrm>
        </p:grpSpPr>
        <p:sp>
          <p:nvSpPr>
            <p:cNvPr id="46" name="Freeform 22">
              <a:extLst>
                <a:ext uri="{FF2B5EF4-FFF2-40B4-BE49-F238E27FC236}">
                  <a16:creationId xmlns:a16="http://schemas.microsoft.com/office/drawing/2014/main" id="{182DBD42-9D03-4FF4-FA09-8612B53D8A6A}"/>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3"/>
              <a:stretch>
                <a:fillRect/>
              </a:stretch>
            </a:blipFill>
          </p:spPr>
        </p:sp>
        <p:sp>
          <p:nvSpPr>
            <p:cNvPr id="47" name="TextBox 23">
              <a:extLst>
                <a:ext uri="{FF2B5EF4-FFF2-40B4-BE49-F238E27FC236}">
                  <a16:creationId xmlns:a16="http://schemas.microsoft.com/office/drawing/2014/main" id="{74242898-BACD-AB83-44A7-3F6747F744F1}"/>
                </a:ext>
              </a:extLst>
            </p:cNvPr>
            <p:cNvSpPr txBox="1"/>
            <p:nvPr/>
          </p:nvSpPr>
          <p:spPr>
            <a:xfrm>
              <a:off x="343499" y="107875"/>
              <a:ext cx="6944776" cy="1078928"/>
            </a:xfrm>
            <a:prstGeom prst="rect">
              <a:avLst/>
            </a:prstGeom>
          </p:spPr>
          <p:txBody>
            <a:bodyPr lIns="0" tIns="0" rIns="0" bIns="0" rtlCol="0" anchor="t">
              <a:spAutoFit/>
            </a:bodyPr>
            <a:lstStyle/>
            <a:p>
              <a:pPr>
                <a:lnSpc>
                  <a:spcPts val="6720"/>
                </a:lnSpc>
                <a:spcBef>
                  <a:spcPct val="0"/>
                </a:spcBef>
              </a:pPr>
              <a:r>
                <a:rPr lang="en-US" sz="5400" b="1" dirty="0" err="1">
                  <a:solidFill>
                    <a:srgbClr val="3B71E4"/>
                  </a:solidFill>
                  <a:latin typeface="微软雅黑" panose="020B0503020204020204" pitchFamily="34" charset="-122"/>
                  <a:ea typeface="微软雅黑" panose="020B0503020204020204" pitchFamily="34" charset="-122"/>
                </a:rPr>
                <a:t>架构思想</a:t>
              </a:r>
              <a:endParaRPr lang="en-US" sz="5400" b="1" dirty="0">
                <a:solidFill>
                  <a:srgbClr val="3B71E4"/>
                </a:solidFill>
                <a:latin typeface="微软雅黑" panose="020B0503020204020204" pitchFamily="34" charset="-122"/>
                <a:ea typeface="微软雅黑" panose="020B0503020204020204" pitchFamily="34" charset="-122"/>
              </a:endParaRPr>
            </a:p>
          </p:txBody>
        </p:sp>
      </p:grpSp>
      <p:grpSp>
        <p:nvGrpSpPr>
          <p:cNvPr id="49" name="Group 46">
            <a:extLst>
              <a:ext uri="{FF2B5EF4-FFF2-40B4-BE49-F238E27FC236}">
                <a16:creationId xmlns:a16="http://schemas.microsoft.com/office/drawing/2014/main" id="{D92FE424-4834-586A-54E9-E9CD0A4E1FED}"/>
              </a:ext>
            </a:extLst>
          </p:cNvPr>
          <p:cNvGrpSpPr/>
          <p:nvPr/>
        </p:nvGrpSpPr>
        <p:grpSpPr>
          <a:xfrm>
            <a:off x="12877800" y="663014"/>
            <a:ext cx="3081655" cy="1163954"/>
            <a:chOff x="0" y="6457651"/>
            <a:chExt cx="4108874" cy="1779601"/>
          </a:xfrm>
        </p:grpSpPr>
        <p:grpSp>
          <p:nvGrpSpPr>
            <p:cNvPr id="50" name="Group 47">
              <a:extLst>
                <a:ext uri="{FF2B5EF4-FFF2-40B4-BE49-F238E27FC236}">
                  <a16:creationId xmlns:a16="http://schemas.microsoft.com/office/drawing/2014/main" id="{FC06B548-BF60-223C-3875-071DC5A45C6B}"/>
                </a:ext>
              </a:extLst>
            </p:cNvPr>
            <p:cNvGrpSpPr/>
            <p:nvPr/>
          </p:nvGrpSpPr>
          <p:grpSpPr>
            <a:xfrm>
              <a:off x="0" y="6457651"/>
              <a:ext cx="4108874" cy="1779601"/>
              <a:chOff x="0" y="847829"/>
              <a:chExt cx="1305759" cy="565539"/>
            </a:xfrm>
          </p:grpSpPr>
          <p:sp>
            <p:nvSpPr>
              <p:cNvPr id="54" name="Freeform 48">
                <a:extLst>
                  <a:ext uri="{FF2B5EF4-FFF2-40B4-BE49-F238E27FC236}">
                    <a16:creationId xmlns:a16="http://schemas.microsoft.com/office/drawing/2014/main" id="{F7255A3C-F7F9-3B4F-60E9-287080DCF45F}"/>
                  </a:ext>
                </a:extLst>
              </p:cNvPr>
              <p:cNvSpPr/>
              <p:nvPr/>
            </p:nvSpPr>
            <p:spPr>
              <a:xfrm>
                <a:off x="0" y="847829"/>
                <a:ext cx="1305759" cy="565539"/>
              </a:xfrm>
              <a:custGeom>
                <a:avLst/>
                <a:gdLst/>
                <a:ahLst/>
                <a:cxnLst/>
                <a:rect l="l" t="t" r="r" b="b"/>
                <a:pathLst>
                  <a:path w="1305883" h="1413363">
                    <a:moveTo>
                      <a:pt x="1181423" y="1413362"/>
                    </a:moveTo>
                    <a:lnTo>
                      <a:pt x="124460" y="1413362"/>
                    </a:lnTo>
                    <a:cubicBezTo>
                      <a:pt x="55880" y="1413362"/>
                      <a:pt x="0" y="1357483"/>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51" name="Group 49">
              <a:extLst>
                <a:ext uri="{FF2B5EF4-FFF2-40B4-BE49-F238E27FC236}">
                  <a16:creationId xmlns:a16="http://schemas.microsoft.com/office/drawing/2014/main" id="{2A444EB9-9C47-48AE-74C4-80EDA3CC679A}"/>
                </a:ext>
              </a:extLst>
            </p:cNvPr>
            <p:cNvGrpSpPr/>
            <p:nvPr/>
          </p:nvGrpSpPr>
          <p:grpSpPr>
            <a:xfrm>
              <a:off x="0" y="6708180"/>
              <a:ext cx="4108874" cy="1316499"/>
              <a:chOff x="0" y="2131792"/>
              <a:chExt cx="1305759" cy="418370"/>
            </a:xfrm>
          </p:grpSpPr>
          <p:sp>
            <p:nvSpPr>
              <p:cNvPr id="53" name="Freeform 50">
                <a:extLst>
                  <a:ext uri="{FF2B5EF4-FFF2-40B4-BE49-F238E27FC236}">
                    <a16:creationId xmlns:a16="http://schemas.microsoft.com/office/drawing/2014/main" id="{0B7B131E-9883-3BA2-186D-B3AAAFDE3E35}"/>
                  </a:ext>
                </a:extLst>
              </p:cNvPr>
              <p:cNvSpPr/>
              <p:nvPr/>
            </p:nvSpPr>
            <p:spPr>
              <a:xfrm>
                <a:off x="0" y="2131792"/>
                <a:ext cx="1305759" cy="418370"/>
              </a:xfrm>
              <a:custGeom>
                <a:avLst/>
                <a:gdLst/>
                <a:ahLst/>
                <a:cxnLst/>
                <a:rect l="l" t="t" r="r" b="b"/>
                <a:pathLst>
                  <a:path w="1305883" h="2550285">
                    <a:moveTo>
                      <a:pt x="1181423" y="2550285"/>
                    </a:moveTo>
                    <a:lnTo>
                      <a:pt x="124460" y="2550285"/>
                    </a:lnTo>
                    <a:cubicBezTo>
                      <a:pt x="55880" y="2550285"/>
                      <a:pt x="0" y="2494405"/>
                      <a:pt x="0" y="2425825"/>
                    </a:cubicBezTo>
                    <a:lnTo>
                      <a:pt x="0" y="124460"/>
                    </a:lnTo>
                    <a:cubicBezTo>
                      <a:pt x="0" y="55880"/>
                      <a:pt x="55880" y="0"/>
                      <a:pt x="124460" y="0"/>
                    </a:cubicBezTo>
                    <a:lnTo>
                      <a:pt x="1181423" y="0"/>
                    </a:lnTo>
                    <a:cubicBezTo>
                      <a:pt x="1250003" y="0"/>
                      <a:pt x="1305883" y="55880"/>
                      <a:pt x="1305883" y="124460"/>
                    </a:cubicBezTo>
                    <a:lnTo>
                      <a:pt x="1305883" y="2425825"/>
                    </a:lnTo>
                    <a:cubicBezTo>
                      <a:pt x="1305883" y="2494405"/>
                      <a:pt x="1250003" y="2550285"/>
                      <a:pt x="1181423" y="2550285"/>
                    </a:cubicBezTo>
                    <a:close/>
                  </a:path>
                </a:pathLst>
              </a:custGeom>
              <a:solidFill>
                <a:srgbClr val="FFFFFF"/>
              </a:solidFill>
            </p:spPr>
          </p:sp>
        </p:grpSp>
        <p:sp>
          <p:nvSpPr>
            <p:cNvPr id="52" name="TextBox 52">
              <a:extLst>
                <a:ext uri="{FF2B5EF4-FFF2-40B4-BE49-F238E27FC236}">
                  <a16:creationId xmlns:a16="http://schemas.microsoft.com/office/drawing/2014/main" id="{0FE19D9C-7607-BF58-1704-A4B82E0A9F38}"/>
                </a:ext>
              </a:extLst>
            </p:cNvPr>
            <p:cNvSpPr txBox="1"/>
            <p:nvPr/>
          </p:nvSpPr>
          <p:spPr>
            <a:xfrm>
              <a:off x="333742" y="6953566"/>
              <a:ext cx="3441780" cy="767957"/>
            </a:xfrm>
            <a:prstGeom prst="rect">
              <a:avLst/>
            </a:prstGeom>
          </p:spPr>
          <p:txBody>
            <a:bodyPr lIns="0" tIns="0" rIns="0" bIns="0" rtlCol="0" anchor="t">
              <a:spAutoFit/>
            </a:bodyPr>
            <a:lstStyle/>
            <a:p>
              <a:pPr algn="ctr">
                <a:lnSpc>
                  <a:spcPts val="3920"/>
                </a:lnSpc>
                <a:spcBef>
                  <a:spcPct val="0"/>
                </a:spcBef>
              </a:pPr>
              <a:r>
                <a:rPr lang="zh-CN" altLang="en-US" sz="2800" dirty="0">
                  <a:solidFill>
                    <a:srgbClr val="3B71E4"/>
                  </a:solidFill>
                  <a:latin typeface="思源黑体 1 Bold" panose="020B0800000000000000" charset="-122"/>
                  <a:ea typeface="思源黑体 1 Bold" panose="020B0800000000000000" charset="-122"/>
                </a:rPr>
                <a:t>外观模式</a:t>
              </a:r>
            </a:p>
          </p:txBody>
        </p:sp>
      </p:grpSp>
      <p:sp>
        <p:nvSpPr>
          <p:cNvPr id="55" name="TextBox 29">
            <a:extLst>
              <a:ext uri="{FF2B5EF4-FFF2-40B4-BE49-F238E27FC236}">
                <a16:creationId xmlns:a16="http://schemas.microsoft.com/office/drawing/2014/main" id="{3E497BCE-96BA-6E3B-40B9-B226D9F2EDC8}"/>
              </a:ext>
            </a:extLst>
          </p:cNvPr>
          <p:cNvSpPr txBox="1"/>
          <p:nvPr>
            <p:custDataLst>
              <p:tags r:id="rId1"/>
            </p:custDataLst>
          </p:nvPr>
        </p:nvSpPr>
        <p:spPr>
          <a:xfrm>
            <a:off x="11601450" y="2705100"/>
            <a:ext cx="6229350" cy="6231890"/>
          </a:xfrm>
          <a:prstGeom prst="rect">
            <a:avLst/>
          </a:prstGeom>
        </p:spPr>
        <p:txBody>
          <a:bodyPr wrap="square" lIns="0" tIns="0" rIns="0" bIns="0" rtlCol="0" anchor="t">
            <a:noAutofit/>
          </a:bodyPr>
          <a:lstStyle/>
          <a:p>
            <a:pPr marL="342900" indent="-342900">
              <a:lnSpc>
                <a:spcPct val="150000"/>
              </a:lnSpc>
              <a:spcBef>
                <a:spcPct val="0"/>
              </a:spcBef>
              <a:buFont typeface="Arial" panose="020B0604020202020204" pitchFamily="34" charset="0"/>
              <a:buChar char="•"/>
            </a:pPr>
            <a:r>
              <a:rPr sz="2400" spc="256" dirty="0" err="1">
                <a:solidFill>
                  <a:srgbClr val="494949"/>
                </a:solidFill>
                <a:ea typeface="思源黑体 1 Bold" panose="020B0800000000000000" charset="-122"/>
                <a:sym typeface="+mn-ea"/>
              </a:rPr>
              <a:t>我们的项目的应用层使用了外观模式</a:t>
            </a:r>
            <a:r>
              <a:rPr sz="2400" spc="256" dirty="0">
                <a:solidFill>
                  <a:srgbClr val="494949"/>
                </a:solidFill>
                <a:ea typeface="思源黑体 1 Bold" panose="020B0800000000000000" charset="-122"/>
                <a:sym typeface="+mn-ea"/>
              </a:rPr>
              <a:t>。</a:t>
            </a:r>
          </a:p>
          <a:p>
            <a:pPr marL="342900" indent="-342900">
              <a:lnSpc>
                <a:spcPct val="150000"/>
              </a:lnSpc>
              <a:spcBef>
                <a:spcPct val="0"/>
              </a:spcBef>
              <a:buFont typeface="Arial" panose="020B0604020202020204" pitchFamily="34" charset="0"/>
              <a:buChar char="•"/>
            </a:pPr>
            <a:endParaRPr sz="2400" spc="256" dirty="0">
              <a:solidFill>
                <a:srgbClr val="494949"/>
              </a:solidFill>
              <a:ea typeface="思源黑体 1 Bold" panose="020B0800000000000000" charset="-122"/>
              <a:sym typeface="+mn-ea"/>
            </a:endParaRPr>
          </a:p>
          <a:p>
            <a:pPr marL="342900" indent="-342900">
              <a:lnSpc>
                <a:spcPct val="150000"/>
              </a:lnSpc>
              <a:spcBef>
                <a:spcPct val="0"/>
              </a:spcBef>
              <a:buFont typeface="Arial" panose="020B0604020202020204" pitchFamily="34" charset="0"/>
              <a:buChar char="•"/>
            </a:pPr>
            <a:r>
              <a:rPr sz="2400" spc="256" dirty="0">
                <a:solidFill>
                  <a:srgbClr val="494949"/>
                </a:solidFill>
                <a:ea typeface="思源黑体 1 Bold" panose="020B0800000000000000" charset="-122"/>
                <a:sym typeface="+mn-ea"/>
              </a:rPr>
              <a:t>应用层负责接收用户的请求，协调领域模型的操作，封装复杂的业务流程，隐藏底层领域层的各种业务调用，包括领域服务、工厂、仓储等。把复杂的领域层业务调用封装成应用接口提供给适配器</a:t>
            </a:r>
            <a:r>
              <a:rPr lang="zh-CN" sz="2400" spc="256" dirty="0">
                <a:solidFill>
                  <a:srgbClr val="494949"/>
                </a:solidFill>
                <a:ea typeface="思源黑体 1 Bold" panose="020B0800000000000000" charset="-122"/>
                <a:sym typeface="+mn-ea"/>
              </a:rPr>
              <a:t>（</a:t>
            </a:r>
            <a:r>
              <a:rPr lang="en-US" altLang="zh-CN" sz="2400" spc="256" dirty="0">
                <a:solidFill>
                  <a:srgbClr val="494949"/>
                </a:solidFill>
                <a:ea typeface="思源黑体 1 Bold" panose="020B0800000000000000" charset="-122"/>
                <a:sym typeface="+mn-ea"/>
              </a:rPr>
              <a:t>Controller</a:t>
            </a:r>
            <a:r>
              <a:rPr lang="zh-CN" altLang="en-US" sz="2400" spc="256" dirty="0">
                <a:solidFill>
                  <a:srgbClr val="494949"/>
                </a:solidFill>
                <a:ea typeface="思源黑体 1 Bold" panose="020B0800000000000000" charset="-122"/>
                <a:sym typeface="+mn-ea"/>
              </a:rPr>
              <a:t>）</a:t>
            </a:r>
            <a:r>
              <a:rPr sz="2400" spc="256" dirty="0" err="1">
                <a:solidFill>
                  <a:srgbClr val="494949"/>
                </a:solidFill>
                <a:ea typeface="思源黑体 1 Bold" panose="020B0800000000000000" charset="-122"/>
                <a:sym typeface="+mn-ea"/>
              </a:rPr>
              <a:t>提供更简单的使用</a:t>
            </a:r>
            <a:r>
              <a:rPr sz="2400" spc="256" dirty="0">
                <a:solidFill>
                  <a:srgbClr val="494949"/>
                </a:solidFill>
                <a:ea typeface="思源黑体 1 Bold" panose="020B0800000000000000" charset="-122"/>
                <a:sym typeface="+mn-ea"/>
              </a:rPr>
              <a:t>。</a:t>
            </a:r>
          </a:p>
        </p:txBody>
      </p:sp>
      <p:pic>
        <p:nvPicPr>
          <p:cNvPr id="56" name="图片 55">
            <a:extLst>
              <a:ext uri="{FF2B5EF4-FFF2-40B4-BE49-F238E27FC236}">
                <a16:creationId xmlns:a16="http://schemas.microsoft.com/office/drawing/2014/main" id="{EA065113-331F-6DE0-12F7-DD07F4D445B4}"/>
              </a:ext>
            </a:extLst>
          </p:cNvPr>
          <p:cNvPicPr>
            <a:picLocks noChangeAspect="1"/>
          </p:cNvPicPr>
          <p:nvPr/>
        </p:nvPicPr>
        <p:blipFill>
          <a:blip r:embed="rId4"/>
          <a:stretch>
            <a:fillRect/>
          </a:stretch>
        </p:blipFill>
        <p:spPr>
          <a:xfrm>
            <a:off x="457200" y="1524750"/>
            <a:ext cx="10837545" cy="8227695"/>
          </a:xfrm>
          <a:prstGeom prst="rect">
            <a:avLst/>
          </a:prstGeom>
          <a:effectLst>
            <a:outerShdw blurRad="88900" dist="762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5FE"/>
        </a:solidFill>
        <a:effectLst/>
      </p:bgPr>
    </p:bg>
    <p:spTree>
      <p:nvGrpSpPr>
        <p:cNvPr id="1" name=""/>
        <p:cNvGrpSpPr/>
        <p:nvPr/>
      </p:nvGrpSpPr>
      <p:grpSpPr>
        <a:xfrm>
          <a:off x="0" y="0"/>
          <a:ext cx="0" cy="0"/>
          <a:chOff x="0" y="0"/>
          <a:chExt cx="0" cy="0"/>
        </a:xfrm>
      </p:grpSpPr>
      <p:grpSp>
        <p:nvGrpSpPr>
          <p:cNvPr id="45" name="Group 21">
            <a:extLst>
              <a:ext uri="{FF2B5EF4-FFF2-40B4-BE49-F238E27FC236}">
                <a16:creationId xmlns:a16="http://schemas.microsoft.com/office/drawing/2014/main" id="{C54A6FE7-D118-6F3A-F0DD-20D7CF86523D}"/>
              </a:ext>
            </a:extLst>
          </p:cNvPr>
          <p:cNvGrpSpPr/>
          <p:nvPr/>
        </p:nvGrpSpPr>
        <p:grpSpPr>
          <a:xfrm>
            <a:off x="409765" y="217962"/>
            <a:ext cx="5466207" cy="890103"/>
            <a:chOff x="0" y="0"/>
            <a:chExt cx="7288275" cy="1186803"/>
          </a:xfrm>
        </p:grpSpPr>
        <p:sp>
          <p:nvSpPr>
            <p:cNvPr id="46" name="Freeform 22">
              <a:extLst>
                <a:ext uri="{FF2B5EF4-FFF2-40B4-BE49-F238E27FC236}">
                  <a16:creationId xmlns:a16="http://schemas.microsoft.com/office/drawing/2014/main" id="{182DBD42-9D03-4FF4-FA09-8612B53D8A6A}"/>
                </a:ext>
              </a:extLst>
            </p:cNvPr>
            <p:cNvSpPr/>
            <p:nvPr/>
          </p:nvSpPr>
          <p:spPr>
            <a:xfrm>
              <a:off x="0" y="0"/>
              <a:ext cx="686995" cy="686995"/>
            </a:xfrm>
            <a:custGeom>
              <a:avLst/>
              <a:gdLst/>
              <a:ahLst/>
              <a:cxnLst/>
              <a:rect l="l" t="t" r="r" b="b"/>
              <a:pathLst>
                <a:path w="686995" h="686995">
                  <a:moveTo>
                    <a:pt x="0" y="0"/>
                  </a:moveTo>
                  <a:lnTo>
                    <a:pt x="686995" y="0"/>
                  </a:lnTo>
                  <a:lnTo>
                    <a:pt x="686995" y="686995"/>
                  </a:lnTo>
                  <a:lnTo>
                    <a:pt x="0" y="686995"/>
                  </a:lnTo>
                  <a:lnTo>
                    <a:pt x="0" y="0"/>
                  </a:lnTo>
                  <a:close/>
                </a:path>
              </a:pathLst>
            </a:custGeom>
            <a:blipFill>
              <a:blip r:embed="rId3"/>
              <a:stretch>
                <a:fillRect/>
              </a:stretch>
            </a:blipFill>
          </p:spPr>
        </p:sp>
        <p:sp>
          <p:nvSpPr>
            <p:cNvPr id="47" name="TextBox 23">
              <a:extLst>
                <a:ext uri="{FF2B5EF4-FFF2-40B4-BE49-F238E27FC236}">
                  <a16:creationId xmlns:a16="http://schemas.microsoft.com/office/drawing/2014/main" id="{74242898-BACD-AB83-44A7-3F6747F744F1}"/>
                </a:ext>
              </a:extLst>
            </p:cNvPr>
            <p:cNvSpPr txBox="1"/>
            <p:nvPr/>
          </p:nvSpPr>
          <p:spPr>
            <a:xfrm>
              <a:off x="343499" y="107875"/>
              <a:ext cx="6944776" cy="1078928"/>
            </a:xfrm>
            <a:prstGeom prst="rect">
              <a:avLst/>
            </a:prstGeom>
          </p:spPr>
          <p:txBody>
            <a:bodyPr lIns="0" tIns="0" rIns="0" bIns="0" rtlCol="0" anchor="t">
              <a:spAutoFit/>
            </a:bodyPr>
            <a:lstStyle/>
            <a:p>
              <a:pPr>
                <a:lnSpc>
                  <a:spcPts val="6720"/>
                </a:lnSpc>
                <a:spcBef>
                  <a:spcPct val="0"/>
                </a:spcBef>
              </a:pPr>
              <a:r>
                <a:rPr lang="en-US" sz="5400" b="1" dirty="0" err="1">
                  <a:solidFill>
                    <a:srgbClr val="3B71E4"/>
                  </a:solidFill>
                  <a:latin typeface="微软雅黑" panose="020B0503020204020204" pitchFamily="34" charset="-122"/>
                  <a:ea typeface="微软雅黑" panose="020B0503020204020204" pitchFamily="34" charset="-122"/>
                </a:rPr>
                <a:t>架构思想</a:t>
              </a:r>
              <a:endParaRPr lang="en-US" sz="5400" b="1" dirty="0">
                <a:solidFill>
                  <a:srgbClr val="3B71E4"/>
                </a:solidFill>
                <a:latin typeface="微软雅黑" panose="020B0503020204020204" pitchFamily="34" charset="-122"/>
                <a:ea typeface="微软雅黑" panose="020B0503020204020204" pitchFamily="34" charset="-122"/>
              </a:endParaRPr>
            </a:p>
          </p:txBody>
        </p:sp>
      </p:grpSp>
      <p:grpSp>
        <p:nvGrpSpPr>
          <p:cNvPr id="18" name="Group 46">
            <a:extLst>
              <a:ext uri="{FF2B5EF4-FFF2-40B4-BE49-F238E27FC236}">
                <a16:creationId xmlns:a16="http://schemas.microsoft.com/office/drawing/2014/main" id="{457EF261-B2A1-D532-02B8-DE82E185F94B}"/>
              </a:ext>
            </a:extLst>
          </p:cNvPr>
          <p:cNvGrpSpPr/>
          <p:nvPr/>
        </p:nvGrpSpPr>
        <p:grpSpPr>
          <a:xfrm>
            <a:off x="13716000" y="433780"/>
            <a:ext cx="3081655" cy="1163954"/>
            <a:chOff x="0" y="6457651"/>
            <a:chExt cx="4108874" cy="1779601"/>
          </a:xfrm>
        </p:grpSpPr>
        <p:grpSp>
          <p:nvGrpSpPr>
            <p:cNvPr id="19" name="Group 47">
              <a:extLst>
                <a:ext uri="{FF2B5EF4-FFF2-40B4-BE49-F238E27FC236}">
                  <a16:creationId xmlns:a16="http://schemas.microsoft.com/office/drawing/2014/main" id="{D8930D26-F5B6-D1DF-C3C5-9383F18D646F}"/>
                </a:ext>
              </a:extLst>
            </p:cNvPr>
            <p:cNvGrpSpPr/>
            <p:nvPr/>
          </p:nvGrpSpPr>
          <p:grpSpPr>
            <a:xfrm>
              <a:off x="0" y="6457651"/>
              <a:ext cx="4108874" cy="1779601"/>
              <a:chOff x="0" y="847829"/>
              <a:chExt cx="1305759" cy="565539"/>
            </a:xfrm>
          </p:grpSpPr>
          <p:sp>
            <p:nvSpPr>
              <p:cNvPr id="23" name="Freeform 48">
                <a:extLst>
                  <a:ext uri="{FF2B5EF4-FFF2-40B4-BE49-F238E27FC236}">
                    <a16:creationId xmlns:a16="http://schemas.microsoft.com/office/drawing/2014/main" id="{054426D2-078A-B184-D90C-EF45EEFB3DFF}"/>
                  </a:ext>
                </a:extLst>
              </p:cNvPr>
              <p:cNvSpPr/>
              <p:nvPr/>
            </p:nvSpPr>
            <p:spPr>
              <a:xfrm>
                <a:off x="0" y="847829"/>
                <a:ext cx="1305759" cy="565539"/>
              </a:xfrm>
              <a:custGeom>
                <a:avLst/>
                <a:gdLst/>
                <a:ahLst/>
                <a:cxnLst/>
                <a:rect l="l" t="t" r="r" b="b"/>
                <a:pathLst>
                  <a:path w="1305883" h="1413363">
                    <a:moveTo>
                      <a:pt x="1181423" y="1413362"/>
                    </a:moveTo>
                    <a:lnTo>
                      <a:pt x="124460" y="1413362"/>
                    </a:lnTo>
                    <a:cubicBezTo>
                      <a:pt x="55880" y="1413362"/>
                      <a:pt x="0" y="1357483"/>
                      <a:pt x="0" y="1288902"/>
                    </a:cubicBezTo>
                    <a:lnTo>
                      <a:pt x="0" y="124460"/>
                    </a:lnTo>
                    <a:cubicBezTo>
                      <a:pt x="0" y="55880"/>
                      <a:pt x="55880" y="0"/>
                      <a:pt x="124460" y="0"/>
                    </a:cubicBezTo>
                    <a:lnTo>
                      <a:pt x="1181423" y="0"/>
                    </a:lnTo>
                    <a:cubicBezTo>
                      <a:pt x="1250003" y="0"/>
                      <a:pt x="1305883" y="55880"/>
                      <a:pt x="1305883" y="124460"/>
                    </a:cubicBezTo>
                    <a:lnTo>
                      <a:pt x="1305883" y="1288903"/>
                    </a:lnTo>
                    <a:cubicBezTo>
                      <a:pt x="1305883" y="1357483"/>
                      <a:pt x="1250003" y="1413363"/>
                      <a:pt x="1181423" y="1413363"/>
                    </a:cubicBezTo>
                    <a:close/>
                  </a:path>
                </a:pathLst>
              </a:custGeom>
              <a:solidFill>
                <a:srgbClr val="3B71E4"/>
              </a:solidFill>
            </p:spPr>
          </p:sp>
        </p:grpSp>
        <p:grpSp>
          <p:nvGrpSpPr>
            <p:cNvPr id="20" name="Group 49">
              <a:extLst>
                <a:ext uri="{FF2B5EF4-FFF2-40B4-BE49-F238E27FC236}">
                  <a16:creationId xmlns:a16="http://schemas.microsoft.com/office/drawing/2014/main" id="{54A05795-9605-CFB2-5877-371ECCB9C143}"/>
                </a:ext>
              </a:extLst>
            </p:cNvPr>
            <p:cNvGrpSpPr/>
            <p:nvPr/>
          </p:nvGrpSpPr>
          <p:grpSpPr>
            <a:xfrm>
              <a:off x="0" y="6708180"/>
              <a:ext cx="4108874" cy="1316499"/>
              <a:chOff x="0" y="2131792"/>
              <a:chExt cx="1305759" cy="418370"/>
            </a:xfrm>
          </p:grpSpPr>
          <p:sp>
            <p:nvSpPr>
              <p:cNvPr id="22" name="Freeform 50">
                <a:extLst>
                  <a:ext uri="{FF2B5EF4-FFF2-40B4-BE49-F238E27FC236}">
                    <a16:creationId xmlns:a16="http://schemas.microsoft.com/office/drawing/2014/main" id="{D4D65A46-0061-F534-2297-DC4836ADE4B8}"/>
                  </a:ext>
                </a:extLst>
              </p:cNvPr>
              <p:cNvSpPr/>
              <p:nvPr/>
            </p:nvSpPr>
            <p:spPr>
              <a:xfrm>
                <a:off x="0" y="2131792"/>
                <a:ext cx="1305759" cy="418370"/>
              </a:xfrm>
              <a:custGeom>
                <a:avLst/>
                <a:gdLst/>
                <a:ahLst/>
                <a:cxnLst/>
                <a:rect l="l" t="t" r="r" b="b"/>
                <a:pathLst>
                  <a:path w="1305883" h="2550285">
                    <a:moveTo>
                      <a:pt x="1181423" y="2550285"/>
                    </a:moveTo>
                    <a:lnTo>
                      <a:pt x="124460" y="2550285"/>
                    </a:lnTo>
                    <a:cubicBezTo>
                      <a:pt x="55880" y="2550285"/>
                      <a:pt x="0" y="2494405"/>
                      <a:pt x="0" y="2425825"/>
                    </a:cubicBezTo>
                    <a:lnTo>
                      <a:pt x="0" y="124460"/>
                    </a:lnTo>
                    <a:cubicBezTo>
                      <a:pt x="0" y="55880"/>
                      <a:pt x="55880" y="0"/>
                      <a:pt x="124460" y="0"/>
                    </a:cubicBezTo>
                    <a:lnTo>
                      <a:pt x="1181423" y="0"/>
                    </a:lnTo>
                    <a:cubicBezTo>
                      <a:pt x="1250003" y="0"/>
                      <a:pt x="1305883" y="55880"/>
                      <a:pt x="1305883" y="124460"/>
                    </a:cubicBezTo>
                    <a:lnTo>
                      <a:pt x="1305883" y="2425825"/>
                    </a:lnTo>
                    <a:cubicBezTo>
                      <a:pt x="1305883" y="2494405"/>
                      <a:pt x="1250003" y="2550285"/>
                      <a:pt x="1181423" y="2550285"/>
                    </a:cubicBezTo>
                    <a:close/>
                  </a:path>
                </a:pathLst>
              </a:custGeom>
              <a:solidFill>
                <a:srgbClr val="FFFFFF"/>
              </a:solidFill>
            </p:spPr>
          </p:sp>
        </p:grpSp>
        <p:sp>
          <p:nvSpPr>
            <p:cNvPr id="21" name="TextBox 52">
              <a:extLst>
                <a:ext uri="{FF2B5EF4-FFF2-40B4-BE49-F238E27FC236}">
                  <a16:creationId xmlns:a16="http://schemas.microsoft.com/office/drawing/2014/main" id="{0C31613C-AD3C-1454-610B-1DBF68892984}"/>
                </a:ext>
              </a:extLst>
            </p:cNvPr>
            <p:cNvSpPr txBox="1"/>
            <p:nvPr/>
          </p:nvSpPr>
          <p:spPr>
            <a:xfrm>
              <a:off x="333742" y="6953566"/>
              <a:ext cx="3441780" cy="767957"/>
            </a:xfrm>
            <a:prstGeom prst="rect">
              <a:avLst/>
            </a:prstGeom>
          </p:spPr>
          <p:txBody>
            <a:bodyPr lIns="0" tIns="0" rIns="0" bIns="0" rtlCol="0" anchor="t">
              <a:spAutoFit/>
            </a:bodyPr>
            <a:lstStyle/>
            <a:p>
              <a:pPr algn="ctr">
                <a:lnSpc>
                  <a:spcPts val="3920"/>
                </a:lnSpc>
                <a:spcBef>
                  <a:spcPct val="0"/>
                </a:spcBef>
              </a:pPr>
              <a:r>
                <a:rPr lang="zh-CN" altLang="en-US" sz="2800">
                  <a:solidFill>
                    <a:srgbClr val="3B71E4"/>
                  </a:solidFill>
                  <a:latin typeface="思源黑体 1 Bold" panose="020B0800000000000000" charset="-122"/>
                  <a:ea typeface="思源黑体 1 Bold" panose="020B0800000000000000" charset="-122"/>
                </a:rPr>
                <a:t>工厂模式</a:t>
              </a:r>
            </a:p>
          </p:txBody>
        </p:sp>
      </p:grpSp>
      <p:pic>
        <p:nvPicPr>
          <p:cNvPr id="24" name="图片 23">
            <a:extLst>
              <a:ext uri="{FF2B5EF4-FFF2-40B4-BE49-F238E27FC236}">
                <a16:creationId xmlns:a16="http://schemas.microsoft.com/office/drawing/2014/main" id="{2060CF84-CC97-6262-5ADE-4F3EFD9AF860}"/>
              </a:ext>
            </a:extLst>
          </p:cNvPr>
          <p:cNvPicPr>
            <a:picLocks noChangeAspect="1"/>
          </p:cNvPicPr>
          <p:nvPr/>
        </p:nvPicPr>
        <p:blipFill>
          <a:blip r:embed="rId4"/>
          <a:stretch>
            <a:fillRect/>
          </a:stretch>
        </p:blipFill>
        <p:spPr>
          <a:xfrm>
            <a:off x="304800" y="1855790"/>
            <a:ext cx="17494885" cy="6212205"/>
          </a:xfrm>
          <a:prstGeom prst="rect">
            <a:avLst/>
          </a:prstGeom>
          <a:effectLst>
            <a:outerShdw blurRad="88900" dist="76200" dir="2700000" algn="tl" rotWithShape="0">
              <a:prstClr val="black">
                <a:alpha val="40000"/>
              </a:prstClr>
            </a:outerShdw>
          </a:effectLst>
        </p:spPr>
      </p:pic>
      <p:sp>
        <p:nvSpPr>
          <p:cNvPr id="25" name="TextBox 29">
            <a:extLst>
              <a:ext uri="{FF2B5EF4-FFF2-40B4-BE49-F238E27FC236}">
                <a16:creationId xmlns:a16="http://schemas.microsoft.com/office/drawing/2014/main" id="{ADEE3FE5-E928-14AF-E9ED-3974BF8AE2FE}"/>
              </a:ext>
            </a:extLst>
          </p:cNvPr>
          <p:cNvSpPr txBox="1"/>
          <p:nvPr>
            <p:custDataLst>
              <p:tags r:id="rId1"/>
            </p:custDataLst>
          </p:nvPr>
        </p:nvSpPr>
        <p:spPr>
          <a:xfrm>
            <a:off x="2362200" y="8568055"/>
            <a:ext cx="12964795" cy="1107440"/>
          </a:xfrm>
          <a:prstGeom prst="rect">
            <a:avLst/>
          </a:prstGeom>
        </p:spPr>
        <p:txBody>
          <a:bodyPr wrap="square" lIns="0" tIns="0" rIns="0" bIns="0" rtlCol="0" anchor="t">
            <a:noAutofit/>
          </a:bodyPr>
          <a:lstStyle/>
          <a:p>
            <a:pPr>
              <a:lnSpc>
                <a:spcPct val="150000"/>
              </a:lnSpc>
              <a:spcBef>
                <a:spcPct val="0"/>
              </a:spcBef>
            </a:pPr>
            <a:r>
              <a:rPr lang="en-US" sz="2400" spc="256" dirty="0" err="1">
                <a:solidFill>
                  <a:srgbClr val="494949"/>
                </a:solidFill>
                <a:ea typeface="思源黑体 1 Bold" panose="020B0800000000000000" charset="-122"/>
                <a:sym typeface="+mn-ea"/>
              </a:rPr>
              <a:t>领域驱动设计中所有聚合的初始化由工厂负责</a:t>
            </a:r>
            <a:r>
              <a:rPr lang="zh-CN" altLang="en-US" sz="2400" spc="256" dirty="0">
                <a:solidFill>
                  <a:srgbClr val="494949"/>
                </a:solidFill>
                <a:ea typeface="思源黑体 1 Bold" panose="020B0800000000000000" charset="-122"/>
                <a:sym typeface="+mn-ea"/>
              </a:rPr>
              <a:t>，</a:t>
            </a:r>
            <a:r>
              <a:rPr lang="en-US" sz="2400" spc="256" dirty="0" err="1">
                <a:solidFill>
                  <a:srgbClr val="494949"/>
                </a:solidFill>
                <a:ea typeface="思源黑体 1 Bold" panose="020B0800000000000000" charset="-122"/>
                <a:sym typeface="+mn-ea"/>
              </a:rPr>
              <a:t>将整个聚合的初始化整合成一个完整的流程，封装在一个工厂中实现</a:t>
            </a:r>
            <a:r>
              <a:rPr lang="en-US" sz="2400" spc="256" dirty="0">
                <a:solidFill>
                  <a:srgbClr val="494949"/>
                </a:solidFill>
                <a:ea typeface="思源黑体 1 Bold" panose="020B0800000000000000" charset="-122"/>
                <a:sym typeface="+mn-ea"/>
              </a:rPr>
              <a:t>。</a:t>
            </a:r>
            <a:endParaRPr lang="en-US" sz="2400" spc="256" dirty="0">
              <a:solidFill>
                <a:srgbClr val="494949"/>
              </a:solidFill>
              <a:ea typeface="思源黑体 1 Bold" panose="020B0800000000000000" charset="-122"/>
            </a:endParaRPr>
          </a:p>
          <a:p>
            <a:pPr>
              <a:lnSpc>
                <a:spcPct val="150000"/>
              </a:lnSpc>
              <a:spcBef>
                <a:spcPct val="0"/>
              </a:spcBef>
            </a:pPr>
            <a:endParaRPr lang="en-US" sz="2400" spc="256" dirty="0">
              <a:solidFill>
                <a:srgbClr val="494949"/>
              </a:solidFill>
              <a:ea typeface="思源黑体 1 Bold" panose="020B0800000000000000" charset="-122"/>
            </a:endParaRPr>
          </a:p>
        </p:txBody>
      </p:sp>
    </p:spTree>
    <p:extLst>
      <p:ext uri="{BB962C8B-B14F-4D97-AF65-F5344CB8AC3E}">
        <p14:creationId xmlns:p14="http://schemas.microsoft.com/office/powerpoint/2010/main" val="34475476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846</Words>
  <Application>Microsoft Office PowerPoint</Application>
  <PresentationFormat>自定义</PresentationFormat>
  <Paragraphs>95</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思源黑体 1 Light</vt:lpstr>
      <vt:lpstr>思源黑体 1 Bold</vt:lpstr>
      <vt:lpstr>微软雅黑</vt:lpstr>
      <vt:lpstr>宋体</vt:lpstr>
      <vt:lpstr>Calibri</vt:lpstr>
      <vt:lpstr>Arial</vt:lpstr>
      <vt:lpstr>Wingdings</vt:lpstr>
      <vt:lpstr>Carmela Bold</vt:lpstr>
      <vt:lpstr>Carmela Italics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蓝白色互联网商赛商业计划书简约互联网比赛中文演示文稿</dc:title>
  <cp:lastModifiedBy>534605478@qq.com</cp:lastModifiedBy>
  <cp:revision>7</cp:revision>
  <dcterms:created xsi:type="dcterms:W3CDTF">2006-08-16T00:00:00Z</dcterms:created>
  <dcterms:modified xsi:type="dcterms:W3CDTF">2024-01-02T16:11:51Z</dcterms:modified>
  <dc:identifier>DAF4vi9cmm4</dc:identifier>
</cp:coreProperties>
</file>